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Bold" panose="00000800000000000000" pitchFamily="2" charset="0"/>
      <p:regular r:id="rId29"/>
      <p:bold r:id="rId30"/>
    </p:embeddedFont>
    <p:embeddedFont>
      <p:font typeface="Neue Machina Ul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5" d="100"/>
          <a:sy n="75" d="100"/>
        </p:scale>
        <p:origin x="5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sv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22.jpeg"/><Relationship Id="rId4" Type="http://schemas.openxmlformats.org/officeDocument/2006/relationships/image" Target="../media/image1.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2271558" y="6401948"/>
            <a:ext cx="4723918" cy="2308815"/>
          </a:xfrm>
          <a:prstGeom prst="rect">
            <a:avLst/>
          </a:prstGeom>
        </p:spPr>
      </p:pic>
      <p:pic>
        <p:nvPicPr>
          <p:cNvPr id="6" name="Picture 6"/>
          <p:cNvPicPr>
            <a:picLocks noChangeAspect="1"/>
          </p:cNvPicPr>
          <p:nvPr/>
        </p:nvPicPr>
        <p:blipFill>
          <a:blip r:embed="rId9"/>
          <a:srcRect t="29429" b="29429"/>
          <a:stretch>
            <a:fillRect/>
          </a:stretch>
        </p:blipFill>
        <p:spPr>
          <a:xfrm>
            <a:off x="6980261" y="6243659"/>
            <a:ext cx="4327479" cy="600872"/>
          </a:xfrm>
          <a:prstGeom prst="rect">
            <a:avLst/>
          </a:prstGeom>
        </p:spPr>
      </p:pic>
      <p:pic>
        <p:nvPicPr>
          <p:cNvPr id="7" name="Picture 7"/>
          <p:cNvPicPr>
            <a:picLocks noChangeAspect="1"/>
          </p:cNvPicPr>
          <p:nvPr/>
        </p:nvPicPr>
        <p:blipFill>
          <a:blip r:embed="rId10"/>
          <a:srcRect/>
          <a:stretch>
            <a:fillRect/>
          </a:stretch>
        </p:blipFill>
        <p:spPr>
          <a:xfrm>
            <a:off x="1732774" y="2271889"/>
            <a:ext cx="3597907" cy="3671334"/>
          </a:xfrm>
          <a:prstGeom prst="rect">
            <a:avLst/>
          </a:prstGeom>
        </p:spPr>
      </p:pic>
      <p:pic>
        <p:nvPicPr>
          <p:cNvPr id="8" name="Picture 8"/>
          <p:cNvPicPr>
            <a:picLocks noChangeAspect="1"/>
          </p:cNvPicPr>
          <p:nvPr/>
        </p:nvPicPr>
        <p:blipFill>
          <a:blip r:embed="rId11"/>
          <a:srcRect/>
          <a:stretch>
            <a:fillRect/>
          </a:stretch>
        </p:blipFill>
        <p:spPr>
          <a:xfrm rot="3042606">
            <a:off x="-947227" y="8169399"/>
            <a:ext cx="4602247" cy="3514966"/>
          </a:xfrm>
          <a:prstGeom prst="rect">
            <a:avLst/>
          </a:prstGeom>
        </p:spPr>
      </p:pic>
      <p:sp>
        <p:nvSpPr>
          <p:cNvPr id="9" name="TextBox 9"/>
          <p:cNvSpPr txBox="1"/>
          <p:nvPr/>
        </p:nvSpPr>
        <p:spPr>
          <a:xfrm>
            <a:off x="2419979" y="4134227"/>
            <a:ext cx="13448042" cy="1809013"/>
          </a:xfrm>
          <a:prstGeom prst="rect">
            <a:avLst/>
          </a:prstGeom>
        </p:spPr>
        <p:txBody>
          <a:bodyPr lIns="0" tIns="0" rIns="0" bIns="0" rtlCol="0" anchor="t">
            <a:spAutoFit/>
          </a:bodyPr>
          <a:lstStyle/>
          <a:p>
            <a:pPr algn="ctr">
              <a:lnSpc>
                <a:spcPts val="14740"/>
              </a:lnSpc>
            </a:pPr>
            <a:r>
              <a:rPr lang="en-US" sz="10529">
                <a:solidFill>
                  <a:srgbClr val="FFFFFF"/>
                </a:solidFill>
                <a:latin typeface="Neue Machina UltraBold"/>
              </a:rPr>
              <a:t>Team-29</a:t>
            </a:r>
          </a:p>
        </p:txBody>
      </p:sp>
      <p:sp>
        <p:nvSpPr>
          <p:cNvPr id="10" name="TextBox 10"/>
          <p:cNvSpPr txBox="1"/>
          <p:nvPr/>
        </p:nvSpPr>
        <p:spPr>
          <a:xfrm>
            <a:off x="6559054" y="6333411"/>
            <a:ext cx="5169892" cy="373744"/>
          </a:xfrm>
          <a:prstGeom prst="rect">
            <a:avLst/>
          </a:prstGeom>
        </p:spPr>
        <p:txBody>
          <a:bodyPr lIns="0" tIns="0" rIns="0" bIns="0" rtlCol="0" anchor="t">
            <a:spAutoFit/>
          </a:bodyPr>
          <a:lstStyle/>
          <a:p>
            <a:pPr algn="ctr">
              <a:lnSpc>
                <a:spcPts val="3024"/>
              </a:lnSpc>
            </a:pPr>
            <a:r>
              <a:rPr lang="en-US" sz="2160">
                <a:solidFill>
                  <a:srgbClr val="01204C"/>
                </a:solidFill>
                <a:latin typeface="Montserrat Bold"/>
              </a:rPr>
              <a:t>DevRev Problem Statement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83" b="1283"/>
          <a:stretch>
            <a:fillRect/>
          </a:stretch>
        </p:blipFill>
        <p:spPr>
          <a:xfrm>
            <a:off x="2276039" y="426307"/>
            <a:ext cx="13735923" cy="8831993"/>
          </a:xfrm>
          <a:prstGeom prst="rect">
            <a:avLst/>
          </a:prstGeom>
        </p:spPr>
      </p:pic>
      <p:sp>
        <p:nvSpPr>
          <p:cNvPr id="3" name="TextBox 3"/>
          <p:cNvSpPr txBox="1"/>
          <p:nvPr/>
        </p:nvSpPr>
        <p:spPr>
          <a:xfrm>
            <a:off x="6855019" y="9277699"/>
            <a:ext cx="4577962" cy="570294"/>
          </a:xfrm>
          <a:prstGeom prst="rect">
            <a:avLst/>
          </a:prstGeom>
        </p:spPr>
        <p:txBody>
          <a:bodyPr wrap="square" lIns="0" tIns="0" rIns="0" bIns="0" rtlCol="0" anchor="t">
            <a:spAutoFit/>
          </a:bodyPr>
          <a:lstStyle/>
          <a:p>
            <a:pPr algn="ctr">
              <a:lnSpc>
                <a:spcPts val="4791"/>
              </a:lnSpc>
              <a:spcBef>
                <a:spcPct val="0"/>
              </a:spcBef>
            </a:pPr>
            <a:r>
              <a:rPr lang="en-US" sz="3422" dirty="0">
                <a:solidFill>
                  <a:srgbClr val="FDFEFD"/>
                </a:solidFill>
                <a:latin typeface="Montserrat Bold"/>
              </a:rPr>
              <a:t>Retrieval Pipeline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74491" y="-3953705"/>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8097" y="3355529"/>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4212911" y="-801315"/>
            <a:ext cx="6282382" cy="6378053"/>
          </a:xfrm>
          <a:prstGeom prst="rect">
            <a:avLst/>
          </a:prstGeom>
        </p:spPr>
      </p:pic>
      <p:sp>
        <p:nvSpPr>
          <p:cNvPr id="6" name="TextBox 6"/>
          <p:cNvSpPr txBox="1"/>
          <p:nvPr/>
        </p:nvSpPr>
        <p:spPr>
          <a:xfrm>
            <a:off x="5440847" y="255125"/>
            <a:ext cx="9456319" cy="711978"/>
          </a:xfrm>
          <a:prstGeom prst="rect">
            <a:avLst/>
          </a:prstGeom>
        </p:spPr>
        <p:txBody>
          <a:bodyPr lIns="0" tIns="0" rIns="0" bIns="0" rtlCol="0" anchor="t">
            <a:spAutoFit/>
          </a:bodyPr>
          <a:lstStyle/>
          <a:p>
            <a:pPr algn="ctr">
              <a:lnSpc>
                <a:spcPts val="5790"/>
              </a:lnSpc>
            </a:pPr>
            <a:r>
              <a:rPr lang="en-US" sz="4136">
                <a:solidFill>
                  <a:srgbClr val="FFFFFF"/>
                </a:solidFill>
                <a:latin typeface="Neue Machina UltraBold"/>
              </a:rPr>
              <a:t>Re-Ranking Module </a:t>
            </a:r>
          </a:p>
        </p:txBody>
      </p:sp>
      <p:sp>
        <p:nvSpPr>
          <p:cNvPr id="7" name="TextBox 7"/>
          <p:cNvSpPr txBox="1"/>
          <p:nvPr/>
        </p:nvSpPr>
        <p:spPr>
          <a:xfrm>
            <a:off x="3630952" y="1414778"/>
            <a:ext cx="14020880" cy="4088809"/>
          </a:xfrm>
          <a:prstGeom prst="rect">
            <a:avLst/>
          </a:prstGeom>
        </p:spPr>
        <p:txBody>
          <a:bodyPr lIns="0" tIns="0" rIns="0" bIns="0" rtlCol="0" anchor="t">
            <a:spAutoFit/>
          </a:bodyPr>
          <a:lstStyle/>
          <a:p>
            <a:pPr algn="just">
              <a:lnSpc>
                <a:spcPts val="4057"/>
              </a:lnSpc>
            </a:pPr>
            <a:r>
              <a:rPr lang="en-US" sz="2898">
                <a:solidFill>
                  <a:srgbClr val="FFFFFF"/>
                </a:solidFill>
                <a:latin typeface="Montserrat"/>
              </a:rPr>
              <a:t>To improve the performance of the vanilla retriever model, we introduced a cross-encoder model that re-ranks retrieved contexts and questions based on their answerability. This significantly improved the performance metric. We tried three cross encoders (MiniLM, Roberta Tiny, and Tiny BERT) and Tiny BERT proved to be the fastest and most efficient, given the hardware constraints.</a:t>
            </a:r>
          </a:p>
          <a:p>
            <a:pPr algn="just">
              <a:lnSpc>
                <a:spcPts val="4057"/>
              </a:lnSpc>
            </a:pPr>
            <a:endParaRPr lang="en-US" sz="2898">
              <a:solidFill>
                <a:srgbClr val="FFFFFF"/>
              </a:solidFill>
              <a:latin typeface="Montserrat"/>
            </a:endParaRPr>
          </a:p>
          <a:p>
            <a:pPr algn="just">
              <a:lnSpc>
                <a:spcPts val="4057"/>
              </a:lnSpc>
            </a:pPr>
            <a:endParaRPr lang="en-US" sz="2898">
              <a:solidFill>
                <a:srgbClr val="FFFFFF"/>
              </a:solidFill>
              <a:latin typeface="Montserrat"/>
            </a:endParaRPr>
          </a:p>
        </p:txBody>
      </p:sp>
      <p:pic>
        <p:nvPicPr>
          <p:cNvPr id="8" name="Picture 8"/>
          <p:cNvPicPr>
            <a:picLocks noChangeAspect="1"/>
          </p:cNvPicPr>
          <p:nvPr/>
        </p:nvPicPr>
        <p:blipFill>
          <a:blip r:embed="rId8"/>
          <a:srcRect/>
          <a:stretch>
            <a:fillRect/>
          </a:stretch>
        </p:blipFill>
        <p:spPr>
          <a:xfrm>
            <a:off x="406506" y="5328957"/>
            <a:ext cx="10883496" cy="3325185"/>
          </a:xfrm>
          <a:prstGeom prst="rect">
            <a:avLst/>
          </a:prstGeom>
        </p:spPr>
      </p:pic>
      <p:sp>
        <p:nvSpPr>
          <p:cNvPr id="9" name="TextBox 9"/>
          <p:cNvSpPr txBox="1"/>
          <p:nvPr/>
        </p:nvSpPr>
        <p:spPr>
          <a:xfrm>
            <a:off x="406506" y="8994532"/>
            <a:ext cx="10826814" cy="479910"/>
          </a:xfrm>
          <a:prstGeom prst="rect">
            <a:avLst/>
          </a:prstGeom>
        </p:spPr>
        <p:txBody>
          <a:bodyPr lIns="0" tIns="0" rIns="0" bIns="0" rtlCol="0" anchor="t">
            <a:spAutoFit/>
          </a:bodyPr>
          <a:lstStyle/>
          <a:p>
            <a:pPr algn="ctr">
              <a:lnSpc>
                <a:spcPts val="3998"/>
              </a:lnSpc>
              <a:spcBef>
                <a:spcPct val="0"/>
              </a:spcBef>
            </a:pPr>
            <a:r>
              <a:rPr lang="en-US" sz="2855">
                <a:solidFill>
                  <a:srgbClr val="FFFFFF"/>
                </a:solidFill>
                <a:latin typeface="Montserrat Bold"/>
              </a:rPr>
              <a:t>Re-Ranker Module</a:t>
            </a:r>
          </a:p>
        </p:txBody>
      </p:sp>
      <p:graphicFrame>
        <p:nvGraphicFramePr>
          <p:cNvPr id="10" name="Table 10"/>
          <p:cNvGraphicFramePr>
            <a:graphicFrameLocks noGrp="1"/>
          </p:cNvGraphicFramePr>
          <p:nvPr/>
        </p:nvGraphicFramePr>
        <p:xfrm>
          <a:off x="11817427" y="5503587"/>
          <a:ext cx="6159476" cy="3042126"/>
        </p:xfrm>
        <a:graphic>
          <a:graphicData uri="http://schemas.openxmlformats.org/drawingml/2006/table">
            <a:tbl>
              <a:tblPr/>
              <a:tblGrid>
                <a:gridCol w="3100607">
                  <a:extLst>
                    <a:ext uri="{9D8B030D-6E8A-4147-A177-3AD203B41FA5}">
                      <a16:colId xmlns:a16="http://schemas.microsoft.com/office/drawing/2014/main" val="20000"/>
                    </a:ext>
                  </a:extLst>
                </a:gridCol>
                <a:gridCol w="3058869">
                  <a:extLst>
                    <a:ext uri="{9D8B030D-6E8A-4147-A177-3AD203B41FA5}">
                      <a16:colId xmlns:a16="http://schemas.microsoft.com/office/drawing/2014/main" val="20001"/>
                    </a:ext>
                  </a:extLst>
                </a:gridCol>
              </a:tblGrid>
              <a:tr h="849034">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Evaluation Metric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86434">
                <a:tc>
                  <a:txBody>
                    <a:bodyPr/>
                    <a:lstStyle/>
                    <a:p>
                      <a:pPr algn="ctr">
                        <a:lnSpc>
                          <a:spcPts val="2800"/>
                        </a:lnSpc>
                        <a:defRPr/>
                      </a:pPr>
                      <a:r>
                        <a:rPr lang="en-US" sz="2000">
                          <a:solidFill>
                            <a:srgbClr val="FFFFFF"/>
                          </a:solidFill>
                          <a:latin typeface="Montserrat Bold"/>
                        </a:rPr>
                        <a:t>Score Without Re-Ranker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Bold"/>
                        </a:rPr>
                        <a:t>0.65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06658">
                <a:tc>
                  <a:txBody>
                    <a:bodyPr/>
                    <a:lstStyle/>
                    <a:p>
                      <a:pPr algn="ctr">
                        <a:lnSpc>
                          <a:spcPts val="2800"/>
                        </a:lnSpc>
                        <a:defRPr/>
                      </a:pPr>
                      <a:r>
                        <a:rPr lang="en-US" sz="2000">
                          <a:solidFill>
                            <a:srgbClr val="FFFFFF"/>
                          </a:solidFill>
                          <a:latin typeface="Montserrat"/>
                        </a:rPr>
                        <a:t>Score with Ranker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a:rPr>
                        <a:t>0.74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4044" y="1024236"/>
            <a:ext cx="6896632" cy="68966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31439" y="3191290"/>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928816" y="449266"/>
            <a:ext cx="12718369" cy="9388469"/>
          </a:xfrm>
          <a:prstGeom prst="rect">
            <a:avLst/>
          </a:prstGeom>
        </p:spPr>
      </p:pic>
      <p:pic>
        <p:nvPicPr>
          <p:cNvPr id="5" name="Picture 5"/>
          <p:cNvPicPr>
            <a:picLocks noChangeAspect="1"/>
          </p:cNvPicPr>
          <p:nvPr/>
        </p:nvPicPr>
        <p:blipFill>
          <a:blip r:embed="rId8"/>
          <a:srcRect/>
          <a:stretch>
            <a:fillRect/>
          </a:stretch>
        </p:blipFill>
        <p:spPr>
          <a:xfrm>
            <a:off x="-1823539" y="2903539"/>
            <a:ext cx="5366128" cy="5017329"/>
          </a:xfrm>
          <a:prstGeom prst="rect">
            <a:avLst/>
          </a:prstGeom>
        </p:spPr>
      </p:pic>
      <p:sp>
        <p:nvSpPr>
          <p:cNvPr id="6" name="TextBox 6"/>
          <p:cNvSpPr txBox="1"/>
          <p:nvPr/>
        </p:nvSpPr>
        <p:spPr>
          <a:xfrm>
            <a:off x="3630952" y="530523"/>
            <a:ext cx="8148349" cy="873125"/>
          </a:xfrm>
          <a:prstGeom prst="rect">
            <a:avLst/>
          </a:prstGeom>
        </p:spPr>
        <p:txBody>
          <a:bodyPr lIns="0" tIns="0" rIns="0" bIns="0" rtlCol="0" anchor="t">
            <a:spAutoFit/>
          </a:bodyPr>
          <a:lstStyle/>
          <a:p>
            <a:pPr>
              <a:lnSpc>
                <a:spcPts val="7000"/>
              </a:lnSpc>
            </a:pPr>
            <a:r>
              <a:rPr lang="en-US" sz="5000">
                <a:solidFill>
                  <a:srgbClr val="FFFFFF"/>
                </a:solidFill>
                <a:latin typeface="Neue Machina UltraBold"/>
              </a:rPr>
              <a:t>Reader Module</a:t>
            </a:r>
          </a:p>
        </p:txBody>
      </p:sp>
      <p:sp>
        <p:nvSpPr>
          <p:cNvPr id="7" name="TextBox 7"/>
          <p:cNvSpPr txBox="1"/>
          <p:nvPr/>
        </p:nvSpPr>
        <p:spPr>
          <a:xfrm>
            <a:off x="3630952" y="2173020"/>
            <a:ext cx="14020880" cy="2545759"/>
          </a:xfrm>
          <a:prstGeom prst="rect">
            <a:avLst/>
          </a:prstGeom>
        </p:spPr>
        <p:txBody>
          <a:bodyPr lIns="0" tIns="0" rIns="0" bIns="0" rtlCol="0" anchor="t">
            <a:spAutoFit/>
          </a:bodyPr>
          <a:lstStyle/>
          <a:p>
            <a:pPr algn="just">
              <a:lnSpc>
                <a:spcPts val="4057"/>
              </a:lnSpc>
            </a:pPr>
            <a:r>
              <a:rPr lang="en-US" sz="2898">
                <a:solidFill>
                  <a:srgbClr val="FFFFFF"/>
                </a:solidFill>
                <a:latin typeface="Montserrat"/>
              </a:rPr>
              <a:t>The final step in the pipeline was to use a model for extracting answers from the retrieved and re-ranked passages. We used the same model from our mid-evaluation as it had the best results, being both fast and having the best metric.</a:t>
            </a:r>
          </a:p>
          <a:p>
            <a:pPr algn="just">
              <a:lnSpc>
                <a:spcPts val="4057"/>
              </a:lnSpc>
            </a:pPr>
            <a:endParaRPr lang="en-US" sz="2898">
              <a:solidFill>
                <a:srgbClr val="FFFFFF"/>
              </a:solidFill>
              <a:latin typeface="Montserrat"/>
            </a:endParaRPr>
          </a:p>
        </p:txBody>
      </p:sp>
      <p:pic>
        <p:nvPicPr>
          <p:cNvPr id="8" name="Picture 8"/>
          <p:cNvPicPr>
            <a:picLocks noChangeAspect="1"/>
          </p:cNvPicPr>
          <p:nvPr/>
        </p:nvPicPr>
        <p:blipFill>
          <a:blip r:embed="rId9"/>
          <a:srcRect/>
          <a:stretch>
            <a:fillRect/>
          </a:stretch>
        </p:blipFill>
        <p:spPr>
          <a:xfrm>
            <a:off x="4682450" y="4453214"/>
            <a:ext cx="8614165" cy="5562214"/>
          </a:xfrm>
          <a:prstGeom prst="rect">
            <a:avLst/>
          </a:prstGeom>
        </p:spPr>
      </p:pic>
      <p:sp>
        <p:nvSpPr>
          <p:cNvPr id="9" name="TextBox 9"/>
          <p:cNvSpPr txBox="1"/>
          <p:nvPr/>
        </p:nvSpPr>
        <p:spPr>
          <a:xfrm>
            <a:off x="13775712" y="6633262"/>
            <a:ext cx="3474889" cy="601058"/>
          </a:xfrm>
          <a:prstGeom prst="rect">
            <a:avLst/>
          </a:prstGeom>
        </p:spPr>
        <p:txBody>
          <a:bodyPr lIns="0" tIns="0" rIns="0" bIns="0" rtlCol="0" anchor="t">
            <a:spAutoFit/>
          </a:bodyPr>
          <a:lstStyle/>
          <a:p>
            <a:pPr algn="ctr">
              <a:lnSpc>
                <a:spcPts val="4942"/>
              </a:lnSpc>
              <a:spcBef>
                <a:spcPct val="0"/>
              </a:spcBef>
            </a:pPr>
            <a:r>
              <a:rPr lang="en-US" sz="3530">
                <a:solidFill>
                  <a:srgbClr val="FDFEFD"/>
                </a:solidFill>
                <a:latin typeface="Montserrat Bold"/>
              </a:rPr>
              <a:t>Reader Module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87719" y="-2942560"/>
            <a:ext cx="8996085" cy="89960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14326" y="6543974"/>
            <a:ext cx="5428652" cy="5428652"/>
          </a:xfrm>
          <a:prstGeom prst="rect">
            <a:avLst/>
          </a:prstGeom>
        </p:spPr>
      </p:pic>
      <p:grpSp>
        <p:nvGrpSpPr>
          <p:cNvPr id="4" name="Group 4"/>
          <p:cNvGrpSpPr/>
          <p:nvPr/>
        </p:nvGrpSpPr>
        <p:grpSpPr>
          <a:xfrm>
            <a:off x="859523" y="3342394"/>
            <a:ext cx="4727935" cy="5477037"/>
            <a:chOff x="0" y="0"/>
            <a:chExt cx="1565187" cy="1813178"/>
          </a:xfrm>
        </p:grpSpPr>
        <p:sp>
          <p:nvSpPr>
            <p:cNvPr id="5" name="Freeform 5"/>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6225828" y="3342394"/>
            <a:ext cx="4290504" cy="5477037"/>
            <a:chOff x="0" y="0"/>
            <a:chExt cx="1565187" cy="1998038"/>
          </a:xfrm>
        </p:grpSpPr>
        <p:sp>
          <p:nvSpPr>
            <p:cNvPr id="8" name="Freeform 8"/>
            <p:cNvSpPr/>
            <p:nvPr/>
          </p:nvSpPr>
          <p:spPr>
            <a:xfrm>
              <a:off x="0" y="0"/>
              <a:ext cx="1565187" cy="1998038"/>
            </a:xfrm>
            <a:custGeom>
              <a:avLst/>
              <a:gdLst/>
              <a:ahLst/>
              <a:cxnLst/>
              <a:rect l="l" t="t" r="r" b="b"/>
              <a:pathLst>
                <a:path w="1565187" h="1998038">
                  <a:moveTo>
                    <a:pt x="1440727" y="1998038"/>
                  </a:moveTo>
                  <a:lnTo>
                    <a:pt x="124460" y="1998038"/>
                  </a:lnTo>
                  <a:cubicBezTo>
                    <a:pt x="55880" y="1998038"/>
                    <a:pt x="0" y="1942158"/>
                    <a:pt x="0" y="1873578"/>
                  </a:cubicBezTo>
                  <a:lnTo>
                    <a:pt x="0" y="124460"/>
                  </a:lnTo>
                  <a:cubicBezTo>
                    <a:pt x="0" y="55880"/>
                    <a:pt x="55880" y="0"/>
                    <a:pt x="124460" y="0"/>
                  </a:cubicBezTo>
                  <a:lnTo>
                    <a:pt x="1440727" y="0"/>
                  </a:lnTo>
                  <a:cubicBezTo>
                    <a:pt x="1509307" y="0"/>
                    <a:pt x="1565187" y="55880"/>
                    <a:pt x="1565187" y="124460"/>
                  </a:cubicBezTo>
                  <a:lnTo>
                    <a:pt x="1565187" y="1873578"/>
                  </a:lnTo>
                  <a:cubicBezTo>
                    <a:pt x="1565187" y="1942158"/>
                    <a:pt x="1509307" y="1998038"/>
                    <a:pt x="1440727" y="1998038"/>
                  </a:cubicBezTo>
                  <a:close/>
                </a:path>
              </a:pathLst>
            </a:custGeom>
            <a:solidFill>
              <a:srgbClr val="2D2F30">
                <a:alpha val="30980"/>
              </a:srgbClr>
            </a:solidFill>
          </p:spPr>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5882" y="6874980"/>
            <a:ext cx="6095177" cy="6095177"/>
          </a:xfrm>
          <a:prstGeom prst="rect">
            <a:avLst/>
          </a:prstGeom>
        </p:spPr>
      </p:pic>
      <p:grpSp>
        <p:nvGrpSpPr>
          <p:cNvPr id="11" name="Group 11"/>
          <p:cNvGrpSpPr/>
          <p:nvPr/>
        </p:nvGrpSpPr>
        <p:grpSpPr>
          <a:xfrm>
            <a:off x="11487719" y="3342394"/>
            <a:ext cx="4727935" cy="5477037"/>
            <a:chOff x="0" y="0"/>
            <a:chExt cx="1565187" cy="1813178"/>
          </a:xfrm>
        </p:grpSpPr>
        <p:sp>
          <p:nvSpPr>
            <p:cNvPr id="12" name="Freeform 12"/>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pic>
        <p:nvPicPr>
          <p:cNvPr id="13" name="Picture 13"/>
          <p:cNvPicPr>
            <a:picLocks noChangeAspect="1"/>
          </p:cNvPicPr>
          <p:nvPr/>
        </p:nvPicPr>
        <p:blipFill>
          <a:blip r:embed="rId6"/>
          <a:srcRect r="5349"/>
          <a:stretch>
            <a:fillRect/>
          </a:stretch>
        </p:blipFill>
        <p:spPr>
          <a:xfrm rot="-320654">
            <a:off x="15023685" y="2224"/>
            <a:ext cx="4471230" cy="2308815"/>
          </a:xfrm>
          <a:prstGeom prst="rect">
            <a:avLst/>
          </a:prstGeom>
        </p:spPr>
      </p:pic>
      <p:pic>
        <p:nvPicPr>
          <p:cNvPr id="14" name="Picture 14"/>
          <p:cNvPicPr>
            <a:picLocks noChangeAspect="1"/>
          </p:cNvPicPr>
          <p:nvPr/>
        </p:nvPicPr>
        <p:blipFill>
          <a:blip r:embed="rId7"/>
          <a:srcRect/>
          <a:stretch>
            <a:fillRect/>
          </a:stretch>
        </p:blipFill>
        <p:spPr>
          <a:xfrm rot="4661459">
            <a:off x="-860948" y="8286627"/>
            <a:ext cx="2778658" cy="2285446"/>
          </a:xfrm>
          <a:prstGeom prst="rect">
            <a:avLst/>
          </a:prstGeom>
        </p:spPr>
      </p:pic>
      <p:pic>
        <p:nvPicPr>
          <p:cNvPr id="15" name="Picture 15"/>
          <p:cNvPicPr>
            <a:picLocks noChangeAspect="1"/>
          </p:cNvPicPr>
          <p:nvPr/>
        </p:nvPicPr>
        <p:blipFill>
          <a:blip r:embed="rId8"/>
          <a:srcRect/>
          <a:stretch>
            <a:fillRect/>
          </a:stretch>
        </p:blipFill>
        <p:spPr>
          <a:xfrm>
            <a:off x="15778223" y="6543974"/>
            <a:ext cx="7210834" cy="5994006"/>
          </a:xfrm>
          <a:prstGeom prst="rect">
            <a:avLst/>
          </a:prstGeom>
        </p:spPr>
      </p:pic>
      <p:sp>
        <p:nvSpPr>
          <p:cNvPr id="16" name="TextBox 16"/>
          <p:cNvSpPr txBox="1"/>
          <p:nvPr/>
        </p:nvSpPr>
        <p:spPr>
          <a:xfrm>
            <a:off x="589988" y="380646"/>
            <a:ext cx="9975890" cy="1685603"/>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Optimisations</a:t>
            </a:r>
          </a:p>
        </p:txBody>
      </p:sp>
      <p:sp>
        <p:nvSpPr>
          <p:cNvPr id="17" name="TextBox 17"/>
          <p:cNvSpPr txBox="1"/>
          <p:nvPr/>
        </p:nvSpPr>
        <p:spPr>
          <a:xfrm>
            <a:off x="1370371" y="3798228"/>
            <a:ext cx="2598564" cy="1308100"/>
          </a:xfrm>
          <a:prstGeom prst="rect">
            <a:avLst/>
          </a:prstGeom>
        </p:spPr>
        <p:txBody>
          <a:bodyPr lIns="0" tIns="0" rIns="0" bIns="0" rtlCol="0" anchor="t">
            <a:spAutoFit/>
          </a:bodyPr>
          <a:lstStyle/>
          <a:p>
            <a:pPr>
              <a:lnSpc>
                <a:spcPts val="3499"/>
              </a:lnSpc>
            </a:pPr>
            <a:r>
              <a:rPr lang="en-US" sz="2499">
                <a:solidFill>
                  <a:srgbClr val="FFFFFF"/>
                </a:solidFill>
                <a:latin typeface="Neue Machina UltraBold"/>
              </a:rPr>
              <a:t>Choice of Language Models Used</a:t>
            </a:r>
          </a:p>
        </p:txBody>
      </p:sp>
      <p:sp>
        <p:nvSpPr>
          <p:cNvPr id="18" name="TextBox 18"/>
          <p:cNvSpPr txBox="1"/>
          <p:nvPr/>
        </p:nvSpPr>
        <p:spPr>
          <a:xfrm>
            <a:off x="6567500" y="3798228"/>
            <a:ext cx="2986087" cy="1308100"/>
          </a:xfrm>
          <a:prstGeom prst="rect">
            <a:avLst/>
          </a:prstGeom>
        </p:spPr>
        <p:txBody>
          <a:bodyPr lIns="0" tIns="0" rIns="0" bIns="0" rtlCol="0" anchor="t">
            <a:spAutoFit/>
          </a:bodyPr>
          <a:lstStyle/>
          <a:p>
            <a:pPr>
              <a:lnSpc>
                <a:spcPts val="3499"/>
              </a:lnSpc>
            </a:pPr>
            <a:r>
              <a:rPr lang="en-US" sz="2499">
                <a:solidFill>
                  <a:srgbClr val="FFFFFF"/>
                </a:solidFill>
                <a:latin typeface="Neue Machina UltraBold"/>
              </a:rPr>
              <a:t>Pre-Computing The Context Embeddings</a:t>
            </a:r>
          </a:p>
        </p:txBody>
      </p:sp>
      <p:sp>
        <p:nvSpPr>
          <p:cNvPr id="19" name="TextBox 19"/>
          <p:cNvSpPr txBox="1"/>
          <p:nvPr/>
        </p:nvSpPr>
        <p:spPr>
          <a:xfrm>
            <a:off x="11831533" y="3798228"/>
            <a:ext cx="2598564" cy="869950"/>
          </a:xfrm>
          <a:prstGeom prst="rect">
            <a:avLst/>
          </a:prstGeom>
        </p:spPr>
        <p:txBody>
          <a:bodyPr lIns="0" tIns="0" rIns="0" bIns="0" rtlCol="0" anchor="t">
            <a:spAutoFit/>
          </a:bodyPr>
          <a:lstStyle/>
          <a:p>
            <a:pPr>
              <a:lnSpc>
                <a:spcPts val="3499"/>
              </a:lnSpc>
            </a:pPr>
            <a:r>
              <a:rPr lang="en-US" sz="2499">
                <a:solidFill>
                  <a:srgbClr val="FFFFFF"/>
                </a:solidFill>
                <a:latin typeface="Neue Machina UltraBold"/>
              </a:rPr>
              <a:t>Parallelising on the CPU</a:t>
            </a:r>
          </a:p>
        </p:txBody>
      </p:sp>
      <p:sp>
        <p:nvSpPr>
          <p:cNvPr id="20" name="TextBox 20"/>
          <p:cNvSpPr txBox="1"/>
          <p:nvPr/>
        </p:nvSpPr>
        <p:spPr>
          <a:xfrm>
            <a:off x="1028700" y="5214338"/>
            <a:ext cx="4226493" cy="1999705"/>
          </a:xfrm>
          <a:prstGeom prst="rect">
            <a:avLst/>
          </a:prstGeom>
        </p:spPr>
        <p:txBody>
          <a:bodyPr lIns="0" tIns="0" rIns="0" bIns="0" rtlCol="0" anchor="t">
            <a:spAutoFit/>
          </a:bodyPr>
          <a:lstStyle/>
          <a:p>
            <a:pPr marL="409445" lvl="1" indent="-204723">
              <a:lnSpc>
                <a:spcPts val="2655"/>
              </a:lnSpc>
              <a:buFont typeface="Arial"/>
              <a:buChar char="•"/>
            </a:pPr>
            <a:r>
              <a:rPr lang="en-US" sz="1896">
                <a:solidFill>
                  <a:srgbClr val="FFFFFF"/>
                </a:solidFill>
                <a:latin typeface="Montserrat Bold"/>
              </a:rPr>
              <a:t>Light weight models like MiniLM, Tiny BERT, and RoBERTa Tiny  </a:t>
            </a:r>
          </a:p>
          <a:p>
            <a:pPr marL="409445" lvl="1" indent="-204723">
              <a:lnSpc>
                <a:spcPts val="2655"/>
              </a:lnSpc>
              <a:buFont typeface="Arial"/>
              <a:buChar char="•"/>
            </a:pPr>
            <a:r>
              <a:rPr lang="en-US" sz="1896">
                <a:solidFill>
                  <a:srgbClr val="FFFFFF"/>
                </a:solidFill>
                <a:latin typeface="Montserrat Bold"/>
              </a:rPr>
              <a:t>The best model was selected by evaluating them on a 25% split of the training data. </a:t>
            </a:r>
          </a:p>
        </p:txBody>
      </p:sp>
      <p:sp>
        <p:nvSpPr>
          <p:cNvPr id="21" name="TextBox 21"/>
          <p:cNvSpPr txBox="1"/>
          <p:nvPr/>
        </p:nvSpPr>
        <p:spPr>
          <a:xfrm>
            <a:off x="6344972" y="5298509"/>
            <a:ext cx="4052216" cy="2079630"/>
          </a:xfrm>
          <a:prstGeom prst="rect">
            <a:avLst/>
          </a:prstGeom>
        </p:spPr>
        <p:txBody>
          <a:bodyPr lIns="0" tIns="0" rIns="0" bIns="0" rtlCol="0" anchor="t">
            <a:spAutoFit/>
          </a:bodyPr>
          <a:lstStyle/>
          <a:p>
            <a:pPr marL="423587" lvl="1" indent="-211793">
              <a:lnSpc>
                <a:spcPts val="2746"/>
              </a:lnSpc>
              <a:buFont typeface="Arial"/>
              <a:buChar char="•"/>
            </a:pPr>
            <a:r>
              <a:rPr lang="en-US" sz="1961">
                <a:solidFill>
                  <a:srgbClr val="FFFFFF"/>
                </a:solidFill>
                <a:latin typeface="Montserrat"/>
              </a:rPr>
              <a:t>The context embeddings were pre-computed and stored in a vector database.</a:t>
            </a:r>
          </a:p>
          <a:p>
            <a:pPr marL="423587" lvl="1" indent="-211793">
              <a:lnSpc>
                <a:spcPts val="2746"/>
              </a:lnSpc>
              <a:buFont typeface="Arial"/>
              <a:buChar char="•"/>
            </a:pPr>
            <a:r>
              <a:rPr lang="en-US" sz="1961">
                <a:solidFill>
                  <a:srgbClr val="FFFFFF"/>
                </a:solidFill>
                <a:latin typeface="Montserrat"/>
              </a:rPr>
              <a:t>Only new question embeddings were calculated during inference.</a:t>
            </a:r>
          </a:p>
        </p:txBody>
      </p:sp>
      <p:sp>
        <p:nvSpPr>
          <p:cNvPr id="22" name="TextBox 22"/>
          <p:cNvSpPr txBox="1"/>
          <p:nvPr/>
        </p:nvSpPr>
        <p:spPr>
          <a:xfrm>
            <a:off x="11487719" y="4894922"/>
            <a:ext cx="4259003" cy="3657752"/>
          </a:xfrm>
          <a:prstGeom prst="rect">
            <a:avLst/>
          </a:prstGeom>
        </p:spPr>
        <p:txBody>
          <a:bodyPr lIns="0" tIns="0" rIns="0" bIns="0" rtlCol="0" anchor="t">
            <a:spAutoFit/>
          </a:bodyPr>
          <a:lstStyle/>
          <a:p>
            <a:pPr marL="382043" lvl="1" indent="-191021" algn="just">
              <a:lnSpc>
                <a:spcPts val="2477"/>
              </a:lnSpc>
              <a:buFont typeface="Arial"/>
              <a:buChar char="•"/>
            </a:pPr>
            <a:r>
              <a:rPr lang="en-US" sz="1769">
                <a:solidFill>
                  <a:srgbClr val="FFFFFF"/>
                </a:solidFill>
                <a:latin typeface="Montserrat"/>
              </a:rPr>
              <a:t>The use of Ray Library increased performance by allowing parallel processing of the model on multiple CPU cores</a:t>
            </a:r>
          </a:p>
          <a:p>
            <a:pPr marL="382043" lvl="1" indent="-191021" algn="just">
              <a:lnSpc>
                <a:spcPts val="2477"/>
              </a:lnSpc>
              <a:buFont typeface="Arial"/>
              <a:buChar char="•"/>
            </a:pPr>
            <a:r>
              <a:rPr lang="en-US" sz="1769">
                <a:solidFill>
                  <a:srgbClr val="FFFFFF"/>
                </a:solidFill>
                <a:latin typeface="Montserrat"/>
              </a:rPr>
              <a:t>Google Colab's free tier offers 2 CPU cores, which only reduced our inference time by half. </a:t>
            </a:r>
          </a:p>
          <a:p>
            <a:pPr marL="382043" lvl="1" indent="-191021" algn="just">
              <a:lnSpc>
                <a:spcPts val="2477"/>
              </a:lnSpc>
              <a:buFont typeface="Arial"/>
              <a:buChar char="•"/>
            </a:pPr>
            <a:r>
              <a:rPr lang="en-US" sz="1769">
                <a:solidFill>
                  <a:srgbClr val="FFFFFF"/>
                </a:solidFill>
                <a:latin typeface="Montserrat"/>
              </a:rPr>
              <a:t>Our inference script can scale to multiple CPU cores for even faster processing.</a:t>
            </a:r>
          </a:p>
          <a:p>
            <a:pPr algn="just">
              <a:lnSpc>
                <a:spcPts val="2477"/>
              </a:lnSpc>
            </a:pPr>
            <a:endParaRPr lang="en-US" sz="1769">
              <a:solidFill>
                <a:srgbClr val="FFFFFF"/>
              </a:solidFill>
              <a:latin typeface="Montserrat"/>
            </a:endParaRPr>
          </a:p>
          <a:p>
            <a:pPr algn="just">
              <a:lnSpc>
                <a:spcPts val="2477"/>
              </a:lnSpc>
            </a:pPr>
            <a:endParaRPr lang="en-US" sz="1769">
              <a:solidFill>
                <a:srgbClr val="FFFFFF"/>
              </a:solidFill>
              <a:latin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34842"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4697" y="-1458184"/>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7866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27308" y="7227141"/>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305600" y="-2514646"/>
            <a:ext cx="4903845" cy="5636604"/>
          </a:xfrm>
          <a:prstGeom prst="rect">
            <a:avLst/>
          </a:prstGeom>
        </p:spPr>
      </p:pic>
      <p:grpSp>
        <p:nvGrpSpPr>
          <p:cNvPr id="8" name="Group 8"/>
          <p:cNvGrpSpPr/>
          <p:nvPr/>
        </p:nvGrpSpPr>
        <p:grpSpPr>
          <a:xfrm>
            <a:off x="319915" y="2240662"/>
            <a:ext cx="10763087" cy="3630052"/>
            <a:chOff x="0" y="0"/>
            <a:chExt cx="2834722" cy="956063"/>
          </a:xfrm>
        </p:grpSpPr>
        <p:sp>
          <p:nvSpPr>
            <p:cNvPr id="9" name="Freeform 9"/>
            <p:cNvSpPr/>
            <p:nvPr/>
          </p:nvSpPr>
          <p:spPr>
            <a:xfrm>
              <a:off x="0" y="0"/>
              <a:ext cx="2834722" cy="956063"/>
            </a:xfrm>
            <a:custGeom>
              <a:avLst/>
              <a:gdLst/>
              <a:ahLst/>
              <a:cxnLst/>
              <a:rect l="l" t="t" r="r" b="b"/>
              <a:pathLst>
                <a:path w="2834722" h="956063">
                  <a:moveTo>
                    <a:pt x="0" y="0"/>
                  </a:moveTo>
                  <a:lnTo>
                    <a:pt x="2834722" y="0"/>
                  </a:lnTo>
                  <a:lnTo>
                    <a:pt x="2834722" y="956063"/>
                  </a:lnTo>
                  <a:lnTo>
                    <a:pt x="0" y="956063"/>
                  </a:lnTo>
                  <a:close/>
                </a:path>
              </a:pathLst>
            </a:custGeom>
            <a:solidFill>
              <a:srgbClr val="794CEC"/>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38"/>
                </a:lnSpc>
              </a:pPr>
              <a:endParaRPr/>
            </a:p>
          </p:txBody>
        </p:sp>
      </p:grpSp>
      <p:grpSp>
        <p:nvGrpSpPr>
          <p:cNvPr id="11" name="Group 11"/>
          <p:cNvGrpSpPr/>
          <p:nvPr/>
        </p:nvGrpSpPr>
        <p:grpSpPr>
          <a:xfrm>
            <a:off x="319915" y="6040542"/>
            <a:ext cx="10763087" cy="3375066"/>
            <a:chOff x="0" y="0"/>
            <a:chExt cx="2834722" cy="888906"/>
          </a:xfrm>
        </p:grpSpPr>
        <p:sp>
          <p:nvSpPr>
            <p:cNvPr id="12" name="Freeform 12"/>
            <p:cNvSpPr/>
            <p:nvPr/>
          </p:nvSpPr>
          <p:spPr>
            <a:xfrm>
              <a:off x="0" y="0"/>
              <a:ext cx="2834722" cy="888906"/>
            </a:xfrm>
            <a:custGeom>
              <a:avLst/>
              <a:gdLst/>
              <a:ahLst/>
              <a:cxnLst/>
              <a:rect l="l" t="t" r="r" b="b"/>
              <a:pathLst>
                <a:path w="2834722" h="888906">
                  <a:moveTo>
                    <a:pt x="0" y="0"/>
                  </a:moveTo>
                  <a:lnTo>
                    <a:pt x="2834722" y="0"/>
                  </a:lnTo>
                  <a:lnTo>
                    <a:pt x="2834722" y="888906"/>
                  </a:lnTo>
                  <a:lnTo>
                    <a:pt x="0" y="888906"/>
                  </a:lnTo>
                  <a:close/>
                </a:path>
              </a:pathLst>
            </a:custGeom>
            <a:solidFill>
              <a:srgbClr val="7CC3EE"/>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438"/>
                </a:lnSpc>
              </a:pPr>
              <a:endParaRPr/>
            </a:p>
          </p:txBody>
        </p:sp>
      </p:grpSp>
      <p:sp>
        <p:nvSpPr>
          <p:cNvPr id="14" name="TextBox 14"/>
          <p:cNvSpPr txBox="1"/>
          <p:nvPr/>
        </p:nvSpPr>
        <p:spPr>
          <a:xfrm>
            <a:off x="319915" y="634112"/>
            <a:ext cx="14305600" cy="873125"/>
          </a:xfrm>
          <a:prstGeom prst="rect">
            <a:avLst/>
          </a:prstGeom>
        </p:spPr>
        <p:txBody>
          <a:bodyPr lIns="0" tIns="0" rIns="0" bIns="0" rtlCol="0" anchor="t">
            <a:spAutoFit/>
          </a:bodyPr>
          <a:lstStyle/>
          <a:p>
            <a:pPr>
              <a:lnSpc>
                <a:spcPts val="7000"/>
              </a:lnSpc>
            </a:pPr>
            <a:r>
              <a:rPr lang="en-US" sz="5000">
                <a:solidFill>
                  <a:srgbClr val="FFFFFF"/>
                </a:solidFill>
                <a:latin typeface="Neue Machina UltraBold"/>
              </a:rPr>
              <a:t>Other Experiments and Ablation Studies</a:t>
            </a:r>
          </a:p>
        </p:txBody>
      </p:sp>
      <p:sp>
        <p:nvSpPr>
          <p:cNvPr id="15" name="TextBox 15"/>
          <p:cNvSpPr txBox="1"/>
          <p:nvPr/>
        </p:nvSpPr>
        <p:spPr>
          <a:xfrm>
            <a:off x="483082" y="2498920"/>
            <a:ext cx="9717814" cy="2812245"/>
          </a:xfrm>
          <a:prstGeom prst="rect">
            <a:avLst/>
          </a:prstGeom>
        </p:spPr>
        <p:txBody>
          <a:bodyPr lIns="0" tIns="0" rIns="0" bIns="0" rtlCol="0" anchor="t">
            <a:spAutoFit/>
          </a:bodyPr>
          <a:lstStyle/>
          <a:p>
            <a:pPr>
              <a:lnSpc>
                <a:spcPts val="3814"/>
              </a:lnSpc>
            </a:pPr>
            <a:r>
              <a:rPr lang="en-US" sz="2724">
                <a:solidFill>
                  <a:srgbClr val="FFFFFF"/>
                </a:solidFill>
                <a:latin typeface="Montserrat Bold"/>
              </a:rPr>
              <a:t>Generative Pseudo Labelling and Data Augmentation:</a:t>
            </a:r>
          </a:p>
          <a:p>
            <a:pPr marL="464516" lvl="1" indent="-232258">
              <a:lnSpc>
                <a:spcPts val="3012"/>
              </a:lnSpc>
              <a:buFont typeface="Arial"/>
              <a:buChar char="•"/>
            </a:pPr>
            <a:r>
              <a:rPr lang="en-US" sz="2151">
                <a:solidFill>
                  <a:srgbClr val="FFFFFF"/>
                </a:solidFill>
                <a:latin typeface="Montserrat"/>
              </a:rPr>
              <a:t>We tried two methods to address the issue of unanswerable questions and insufficient questions in some themes </a:t>
            </a:r>
          </a:p>
          <a:p>
            <a:pPr marL="972211" lvl="2" indent="-324070">
              <a:lnSpc>
                <a:spcPts val="3152"/>
              </a:lnSpc>
              <a:buFont typeface="Arial"/>
              <a:buChar char="⚬"/>
            </a:pPr>
            <a:r>
              <a:rPr lang="en-US" sz="2251">
                <a:solidFill>
                  <a:srgbClr val="FFFFFF"/>
                </a:solidFill>
                <a:latin typeface="Montserrat"/>
              </a:rPr>
              <a:t>Pseudo Question Creation.This took too long</a:t>
            </a:r>
            <a:r>
              <a:rPr lang="en-US" sz="2251">
                <a:solidFill>
                  <a:srgbClr val="FFFFFF"/>
                </a:solidFill>
                <a:latin typeface="Montserrat Bold"/>
              </a:rPr>
              <a:t> (1.5 hours for 10 questions) </a:t>
            </a:r>
            <a:r>
              <a:rPr lang="en-US" sz="2251">
                <a:solidFill>
                  <a:srgbClr val="FFFFFF"/>
                </a:solidFill>
                <a:latin typeface="Montserrat"/>
              </a:rPr>
              <a:t>and was not feasible for the entire dataset. </a:t>
            </a:r>
          </a:p>
          <a:p>
            <a:pPr marL="929032" lvl="2" indent="-309677">
              <a:lnSpc>
                <a:spcPts val="3012"/>
              </a:lnSpc>
              <a:buFont typeface="Arial"/>
              <a:buChar char="⚬"/>
            </a:pPr>
            <a:r>
              <a:rPr lang="en-US" sz="2151">
                <a:solidFill>
                  <a:srgbClr val="FFFFFF"/>
                </a:solidFill>
                <a:latin typeface="Montserrat"/>
              </a:rPr>
              <a:t>Data augmentation techniques like sentence reordering, synonym replacement, random swaps, and random deletions.</a:t>
            </a:r>
          </a:p>
        </p:txBody>
      </p:sp>
      <p:sp>
        <p:nvSpPr>
          <p:cNvPr id="16" name="TextBox 16"/>
          <p:cNvSpPr txBox="1"/>
          <p:nvPr/>
        </p:nvSpPr>
        <p:spPr>
          <a:xfrm>
            <a:off x="319915" y="5983392"/>
            <a:ext cx="10410510" cy="3975668"/>
          </a:xfrm>
          <a:prstGeom prst="rect">
            <a:avLst/>
          </a:prstGeom>
        </p:spPr>
        <p:txBody>
          <a:bodyPr lIns="0" tIns="0" rIns="0" bIns="0" rtlCol="0" anchor="t">
            <a:spAutoFit/>
          </a:bodyPr>
          <a:lstStyle/>
          <a:p>
            <a:pPr>
              <a:lnSpc>
                <a:spcPts val="3804"/>
              </a:lnSpc>
            </a:pPr>
            <a:r>
              <a:rPr lang="en-US" sz="2717">
                <a:solidFill>
                  <a:srgbClr val="FFFFFF"/>
                </a:solidFill>
                <a:latin typeface="Montserrat Bold"/>
              </a:rPr>
              <a:t>Making Theme Specific Models :</a:t>
            </a:r>
          </a:p>
          <a:p>
            <a:pPr marL="512157" lvl="1" indent="-256079">
              <a:lnSpc>
                <a:spcPts val="3321"/>
              </a:lnSpc>
              <a:buFont typeface="Arial"/>
              <a:buChar char="•"/>
            </a:pPr>
            <a:r>
              <a:rPr lang="en-US" sz="2372">
                <a:solidFill>
                  <a:srgbClr val="FFFFFF"/>
                </a:solidFill>
                <a:latin typeface="Montserrat"/>
              </a:rPr>
              <a:t>Fine-tuning the RoBERTa Tiny reader model on each theme was tried to make it specialized in answering questions from a particular theme,</a:t>
            </a:r>
          </a:p>
          <a:p>
            <a:pPr marL="512157" lvl="1" indent="-256079">
              <a:lnSpc>
                <a:spcPts val="3321"/>
              </a:lnSpc>
              <a:buFont typeface="Arial"/>
              <a:buChar char="•"/>
            </a:pPr>
            <a:r>
              <a:rPr lang="en-US" sz="2372">
                <a:solidFill>
                  <a:srgbClr val="FFFFFF"/>
                </a:solidFill>
                <a:latin typeface="Montserrat"/>
              </a:rPr>
              <a:t>However, this resulted in overfitting to the training data and a drop in score to </a:t>
            </a:r>
            <a:r>
              <a:rPr lang="en-US" sz="2372">
                <a:solidFill>
                  <a:srgbClr val="FFFFFF"/>
                </a:solidFill>
                <a:latin typeface="Montserrat Bold"/>
              </a:rPr>
              <a:t>0.53</a:t>
            </a:r>
            <a:r>
              <a:rPr lang="en-US" sz="2372">
                <a:solidFill>
                  <a:srgbClr val="FFFFFF"/>
                </a:solidFill>
                <a:latin typeface="Montserrat"/>
              </a:rPr>
              <a:t>. The generalization of pre-trained models on the SQuAD v2 dataset proved to be more effective.</a:t>
            </a:r>
          </a:p>
          <a:p>
            <a:pPr>
              <a:lnSpc>
                <a:spcPts val="3181"/>
              </a:lnSpc>
            </a:pPr>
            <a:endParaRPr lang="en-US" sz="2372">
              <a:solidFill>
                <a:srgbClr val="FFFFFF"/>
              </a:solidFill>
              <a:latin typeface="Montserrat"/>
            </a:endParaRPr>
          </a:p>
          <a:p>
            <a:pPr>
              <a:lnSpc>
                <a:spcPts val="4707"/>
              </a:lnSpc>
            </a:pPr>
            <a:endParaRPr lang="en-US" sz="2372">
              <a:solidFill>
                <a:srgbClr val="FFFFFF"/>
              </a:solidFill>
              <a:latin typeface="Montserrat"/>
            </a:endParaRPr>
          </a:p>
        </p:txBody>
      </p:sp>
      <p:graphicFrame>
        <p:nvGraphicFramePr>
          <p:cNvPr id="17" name="Table 17"/>
          <p:cNvGraphicFramePr>
            <a:graphicFrameLocks noGrp="1"/>
          </p:cNvGraphicFramePr>
          <p:nvPr/>
        </p:nvGraphicFramePr>
        <p:xfrm>
          <a:off x="11083002" y="3831242"/>
          <a:ext cx="7204998" cy="4724400"/>
        </p:xfrm>
        <a:graphic>
          <a:graphicData uri="http://schemas.openxmlformats.org/drawingml/2006/table">
            <a:tbl>
              <a:tblPr/>
              <a:tblGrid>
                <a:gridCol w="2327808">
                  <a:extLst>
                    <a:ext uri="{9D8B030D-6E8A-4147-A177-3AD203B41FA5}">
                      <a16:colId xmlns:a16="http://schemas.microsoft.com/office/drawing/2014/main" val="20000"/>
                    </a:ext>
                  </a:extLst>
                </a:gridCol>
                <a:gridCol w="2438595">
                  <a:extLst>
                    <a:ext uri="{9D8B030D-6E8A-4147-A177-3AD203B41FA5}">
                      <a16:colId xmlns:a16="http://schemas.microsoft.com/office/drawing/2014/main" val="20001"/>
                    </a:ext>
                  </a:extLst>
                </a:gridCol>
                <a:gridCol w="2438595">
                  <a:extLst>
                    <a:ext uri="{9D8B030D-6E8A-4147-A177-3AD203B41FA5}">
                      <a16:colId xmlns:a16="http://schemas.microsoft.com/office/drawing/2014/main" val="20002"/>
                    </a:ext>
                  </a:extLst>
                </a:gridCol>
              </a:tblGrid>
              <a:tr h="825810">
                <a:tc>
                  <a:txBody>
                    <a:bodyPr/>
                    <a:lstStyle/>
                    <a:p>
                      <a:pPr algn="ctr">
                        <a:lnSpc>
                          <a:spcPts val="2800"/>
                        </a:lnSpc>
                        <a:defRPr/>
                      </a:pPr>
                      <a:r>
                        <a:rPr lang="en-US" sz="2000">
                          <a:solidFill>
                            <a:srgbClr val="FFFFFF"/>
                          </a:solidFill>
                          <a:latin typeface="Montserrat Bold"/>
                        </a:rPr>
                        <a:t>Method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Bold"/>
                        </a:rPr>
                        <a:t>Train Time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Bold"/>
                        </a:rPr>
                        <a:t>Final 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81100">
                <a:tc>
                  <a:txBody>
                    <a:bodyPr/>
                    <a:lstStyle/>
                    <a:p>
                      <a:pPr algn="ctr">
                        <a:lnSpc>
                          <a:spcPts val="2800"/>
                        </a:lnSpc>
                        <a:defRPr/>
                      </a:pPr>
                      <a:r>
                        <a:rPr lang="en-US" sz="2000">
                          <a:solidFill>
                            <a:srgbClr val="FFFFFF"/>
                          </a:solidFill>
                          <a:latin typeface="Montserrat"/>
                        </a:rPr>
                        <a:t>Pseudo Label Generation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9 minutes per question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N/A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81100">
                <a:tc>
                  <a:txBody>
                    <a:bodyPr/>
                    <a:lstStyle/>
                    <a:p>
                      <a:pPr algn="ctr">
                        <a:lnSpc>
                          <a:spcPts val="2800"/>
                        </a:lnSpc>
                        <a:defRPr/>
                      </a:pPr>
                      <a:r>
                        <a:rPr lang="en-US" sz="2000">
                          <a:solidFill>
                            <a:srgbClr val="FFFFFF"/>
                          </a:solidFill>
                          <a:latin typeface="Montserrat"/>
                        </a:rPr>
                        <a:t>Data Augmentation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0.462 seconds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0.63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36390">
                <a:tc>
                  <a:txBody>
                    <a:bodyPr/>
                    <a:lstStyle/>
                    <a:p>
                      <a:pPr algn="ctr">
                        <a:lnSpc>
                          <a:spcPts val="2800"/>
                        </a:lnSpc>
                        <a:defRPr/>
                      </a:pPr>
                      <a:r>
                        <a:rPr lang="en-US" sz="2000">
                          <a:solidFill>
                            <a:srgbClr val="FFFFFF"/>
                          </a:solidFill>
                          <a:latin typeface="Montserrat"/>
                        </a:rPr>
                        <a:t>Specific Reader Models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20 mins for 1 epoch</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rPr>
                        <a:t>0.53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82949" y="-254378"/>
            <a:ext cx="3086100" cy="13263663"/>
            <a:chOff x="0" y="0"/>
            <a:chExt cx="812800" cy="3493310"/>
          </a:xfrm>
        </p:grpSpPr>
        <p:sp>
          <p:nvSpPr>
            <p:cNvPr id="3" name="Freeform 3"/>
            <p:cNvSpPr/>
            <p:nvPr/>
          </p:nvSpPr>
          <p:spPr>
            <a:xfrm>
              <a:off x="0" y="0"/>
              <a:ext cx="812800" cy="3493310"/>
            </a:xfrm>
            <a:custGeom>
              <a:avLst/>
              <a:gdLst/>
              <a:ahLst/>
              <a:cxnLst/>
              <a:rect l="l" t="t" r="r" b="b"/>
              <a:pathLst>
                <a:path w="812800" h="3493310">
                  <a:moveTo>
                    <a:pt x="0" y="0"/>
                  </a:moveTo>
                  <a:lnTo>
                    <a:pt x="812800" y="0"/>
                  </a:lnTo>
                  <a:lnTo>
                    <a:pt x="812800" y="3493310"/>
                  </a:lnTo>
                  <a:lnTo>
                    <a:pt x="0" y="349331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38"/>
                </a:lnSpc>
              </a:pPr>
              <a:endParaRPr/>
            </a:p>
          </p:txBody>
        </p:sp>
      </p:grpSp>
      <p:pic>
        <p:nvPicPr>
          <p:cNvPr id="5" name="Picture 5"/>
          <p:cNvPicPr>
            <a:picLocks noChangeAspect="1"/>
          </p:cNvPicPr>
          <p:nvPr/>
        </p:nvPicPr>
        <p:blipFill>
          <a:blip r:embed="rId2"/>
          <a:srcRect t="1459" r="845" b="1459"/>
          <a:stretch>
            <a:fillRect/>
          </a:stretch>
        </p:blipFill>
        <p:spPr>
          <a:xfrm>
            <a:off x="2839349" y="0"/>
            <a:ext cx="12162199" cy="10287000"/>
          </a:xfrm>
          <a:prstGeom prst="rect">
            <a:avLst/>
          </a:prstGeom>
        </p:spPr>
      </p:pic>
      <p:sp>
        <p:nvSpPr>
          <p:cNvPr id="6" name="TextBox 6"/>
          <p:cNvSpPr txBox="1"/>
          <p:nvPr/>
        </p:nvSpPr>
        <p:spPr>
          <a:xfrm>
            <a:off x="152461" y="-114300"/>
            <a:ext cx="12027470" cy="873125"/>
          </a:xfrm>
          <a:prstGeom prst="rect">
            <a:avLst/>
          </a:prstGeom>
        </p:spPr>
        <p:txBody>
          <a:bodyPr lIns="0" tIns="0" rIns="0" bIns="0" rtlCol="0" anchor="t">
            <a:spAutoFit/>
          </a:bodyPr>
          <a:lstStyle/>
          <a:p>
            <a:pPr>
              <a:lnSpc>
                <a:spcPts val="7000"/>
              </a:lnSpc>
            </a:pPr>
            <a:r>
              <a:rPr lang="en-US" sz="5000">
                <a:solidFill>
                  <a:srgbClr val="004AAD"/>
                </a:solidFill>
                <a:latin typeface="Neue Machina UltraBold"/>
              </a:rPr>
              <a:t>Final Pipeline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8" name="TextBox 8"/>
          <p:cNvSpPr txBox="1"/>
          <p:nvPr/>
        </p:nvSpPr>
        <p:spPr>
          <a:xfrm>
            <a:off x="881515" y="1485900"/>
            <a:ext cx="10319885" cy="2371381"/>
          </a:xfrm>
          <a:prstGeom prst="rect">
            <a:avLst/>
          </a:prstGeom>
        </p:spPr>
        <p:txBody>
          <a:bodyPr wrap="square" lIns="0" tIns="0" rIns="0" bIns="0" rtlCol="0" anchor="t">
            <a:spAutoFit/>
          </a:bodyPr>
          <a:lstStyle/>
          <a:p>
            <a:pPr>
              <a:lnSpc>
                <a:spcPts val="9468"/>
              </a:lnSpc>
            </a:pPr>
            <a:r>
              <a:rPr lang="en-US" sz="6763" dirty="0">
                <a:solidFill>
                  <a:srgbClr val="FFFFFF"/>
                </a:solidFill>
                <a:latin typeface="Neue Machina UltraBold"/>
              </a:rPr>
              <a:t>Final Result and Conclusions</a:t>
            </a:r>
          </a:p>
        </p:txBody>
      </p:sp>
      <p:sp>
        <p:nvSpPr>
          <p:cNvPr id="9" name="TextBox 9"/>
          <p:cNvSpPr txBox="1"/>
          <p:nvPr/>
        </p:nvSpPr>
        <p:spPr>
          <a:xfrm>
            <a:off x="1711633" y="4675921"/>
            <a:ext cx="11887695" cy="2897904"/>
          </a:xfrm>
          <a:prstGeom prst="rect">
            <a:avLst/>
          </a:prstGeom>
        </p:spPr>
        <p:txBody>
          <a:bodyPr lIns="0" tIns="0" rIns="0" bIns="0" rtlCol="0" anchor="t">
            <a:spAutoFit/>
          </a:bodyPr>
          <a:lstStyle/>
          <a:p>
            <a:pPr>
              <a:lnSpc>
                <a:spcPts val="4647"/>
              </a:lnSpc>
            </a:pPr>
            <a:r>
              <a:rPr lang="en-US" sz="3319" dirty="0">
                <a:solidFill>
                  <a:srgbClr val="FFFFFF"/>
                </a:solidFill>
                <a:latin typeface="Montserrat"/>
              </a:rPr>
              <a:t>Our pipeline achieved a 0.74 score for paragraph retrieval and 0.71 for question-answering, an improvement over the mid-eval results. Lack of data and inability to use external data hindered further improvements through better hyperparameter tuning.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762000" y="2476500"/>
            <a:ext cx="12309172" cy="6957763"/>
          </a:xfrm>
          <a:prstGeom prst="rect">
            <a:avLst/>
          </a:prstGeom>
        </p:spPr>
        <p:txBody>
          <a:bodyPr lIns="0" tIns="0" rIns="0" bIns="0" rtlCol="0" anchor="t">
            <a:spAutoFit/>
          </a:bodyPr>
          <a:lstStyle/>
          <a:p>
            <a:pPr>
              <a:lnSpc>
                <a:spcPts val="4213"/>
              </a:lnSpc>
            </a:pPr>
            <a:r>
              <a:rPr lang="en-US" sz="3009" dirty="0">
                <a:solidFill>
                  <a:srgbClr val="FFFFFF"/>
                </a:solidFill>
                <a:latin typeface="Montserrat Bold"/>
              </a:rPr>
              <a:t>There are a few possible ways  to further improve the quality of the retrieved documents. We list a few here:</a:t>
            </a:r>
          </a:p>
          <a:p>
            <a:pPr marL="649821" lvl="1" indent="-324911">
              <a:lnSpc>
                <a:spcPts val="4213"/>
              </a:lnSpc>
              <a:buFont typeface="Arial"/>
              <a:buChar char="•"/>
            </a:pPr>
            <a:r>
              <a:rPr lang="en-US" sz="3009" dirty="0">
                <a:solidFill>
                  <a:srgbClr val="FFFFFF"/>
                </a:solidFill>
                <a:latin typeface="Montserrat Bold"/>
              </a:rPr>
              <a:t>Averaged Query Expansion: </a:t>
            </a:r>
          </a:p>
          <a:p>
            <a:pPr marL="1299642" lvl="2" indent="-433214">
              <a:lnSpc>
                <a:spcPts val="4213"/>
              </a:lnSpc>
              <a:buFont typeface="Arial"/>
              <a:buChar char="⚬"/>
            </a:pPr>
            <a:r>
              <a:rPr lang="en-US" sz="3009" dirty="0">
                <a:solidFill>
                  <a:srgbClr val="FFFFFF"/>
                </a:solidFill>
                <a:latin typeface="Montserrat Bold"/>
              </a:rPr>
              <a:t>Use the top-k retrieved document and average their embeddings</a:t>
            </a:r>
          </a:p>
          <a:p>
            <a:pPr marL="1299642" lvl="2" indent="-433214">
              <a:lnSpc>
                <a:spcPts val="4213"/>
              </a:lnSpc>
              <a:buFont typeface="Arial"/>
              <a:buChar char="⚬"/>
            </a:pPr>
            <a:r>
              <a:rPr lang="en-US" sz="3009" dirty="0">
                <a:solidFill>
                  <a:srgbClr val="FFFFFF"/>
                </a:solidFill>
                <a:latin typeface="Montserrat"/>
              </a:rPr>
              <a:t>Forms a query from within the distribution of the contexts.</a:t>
            </a:r>
          </a:p>
          <a:p>
            <a:pPr marL="1299642" lvl="2" indent="-433214">
              <a:lnSpc>
                <a:spcPts val="4213"/>
              </a:lnSpc>
              <a:buFont typeface="Arial"/>
              <a:buChar char="⚬"/>
            </a:pPr>
            <a:r>
              <a:rPr lang="en-US" sz="3009" dirty="0">
                <a:solidFill>
                  <a:srgbClr val="FFFFFF"/>
                </a:solidFill>
                <a:latin typeface="Montserrat"/>
              </a:rPr>
              <a:t>Re-retrieve the top-k passages using this query</a:t>
            </a:r>
          </a:p>
          <a:p>
            <a:pPr marL="649821" lvl="1" indent="-324911">
              <a:lnSpc>
                <a:spcPts val="4213"/>
              </a:lnSpc>
              <a:buFont typeface="Arial"/>
              <a:buChar char="•"/>
            </a:pPr>
            <a:r>
              <a:rPr lang="en-US" sz="3009" dirty="0">
                <a:solidFill>
                  <a:srgbClr val="FFFFFF"/>
                </a:solidFill>
                <a:latin typeface="Montserrat"/>
              </a:rPr>
              <a:t>Increase per context query size.</a:t>
            </a:r>
          </a:p>
          <a:p>
            <a:pPr marL="649821" lvl="1" indent="-324911">
              <a:lnSpc>
                <a:spcPts val="4213"/>
              </a:lnSpc>
              <a:buFont typeface="Arial"/>
              <a:buChar char="•"/>
            </a:pPr>
            <a:r>
              <a:rPr lang="en-US" sz="3009" dirty="0">
                <a:solidFill>
                  <a:srgbClr val="FFFFFF"/>
                </a:solidFill>
                <a:latin typeface="Montserrat"/>
              </a:rPr>
              <a:t>Work on improving document embeddings i.e. use the increased dataset to train models which use methods like </a:t>
            </a:r>
            <a:r>
              <a:rPr lang="en-US" sz="3009" dirty="0" err="1">
                <a:solidFill>
                  <a:srgbClr val="FFFFFF"/>
                </a:solidFill>
                <a:latin typeface="Montserrat"/>
              </a:rPr>
              <a:t>AMDReg</a:t>
            </a:r>
            <a:endParaRPr lang="en-US" sz="3009" dirty="0">
              <a:solidFill>
                <a:srgbClr val="FFFFFF"/>
              </a:solidFill>
              <a:latin typeface="Montserrat"/>
            </a:endParaRPr>
          </a:p>
          <a:p>
            <a:pPr algn="ctr">
              <a:lnSpc>
                <a:spcPts val="4213"/>
              </a:lnSpc>
              <a:spcBef>
                <a:spcPct val="0"/>
              </a:spcBef>
            </a:pPr>
            <a:endParaRPr lang="en-US" sz="3009" dirty="0">
              <a:solidFill>
                <a:srgbClr val="FFFFFF"/>
              </a:solidFill>
              <a:latin typeface="Montserrat"/>
            </a:endParaRPr>
          </a:p>
        </p:txBody>
      </p:sp>
      <p:sp>
        <p:nvSpPr>
          <p:cNvPr id="3" name="TextBox 3"/>
          <p:cNvSpPr txBox="1"/>
          <p:nvPr/>
        </p:nvSpPr>
        <p:spPr>
          <a:xfrm>
            <a:off x="143192" y="571500"/>
            <a:ext cx="9000808" cy="155701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Montserrat Bold"/>
              </a:rPr>
              <a:t>Future Work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8" name="TextBox 8"/>
          <p:cNvSpPr txBox="1"/>
          <p:nvPr/>
        </p:nvSpPr>
        <p:spPr>
          <a:xfrm>
            <a:off x="1249770" y="4149216"/>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Questions?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2271558" y="6401948"/>
            <a:ext cx="4723918" cy="2308815"/>
          </a:xfrm>
          <a:prstGeom prst="rect">
            <a:avLst/>
          </a:prstGeom>
        </p:spPr>
      </p:pic>
      <p:pic>
        <p:nvPicPr>
          <p:cNvPr id="6" name="Picture 6"/>
          <p:cNvPicPr>
            <a:picLocks noChangeAspect="1"/>
          </p:cNvPicPr>
          <p:nvPr/>
        </p:nvPicPr>
        <p:blipFill>
          <a:blip r:embed="rId9"/>
          <a:srcRect/>
          <a:stretch>
            <a:fillRect/>
          </a:stretch>
        </p:blipFill>
        <p:spPr>
          <a:xfrm>
            <a:off x="936922" y="672443"/>
            <a:ext cx="3597907" cy="3671334"/>
          </a:xfrm>
          <a:prstGeom prst="rect">
            <a:avLst/>
          </a:prstGeom>
        </p:spPr>
      </p:pic>
      <p:pic>
        <p:nvPicPr>
          <p:cNvPr id="7" name="Picture 7"/>
          <p:cNvPicPr>
            <a:picLocks noChangeAspect="1"/>
          </p:cNvPicPr>
          <p:nvPr/>
        </p:nvPicPr>
        <p:blipFill>
          <a:blip r:embed="rId10"/>
          <a:srcRect/>
          <a:stretch>
            <a:fillRect/>
          </a:stretch>
        </p:blipFill>
        <p:spPr>
          <a:xfrm rot="3042606">
            <a:off x="-947227" y="8169399"/>
            <a:ext cx="4602247" cy="3514966"/>
          </a:xfrm>
          <a:prstGeom prst="rect">
            <a:avLst/>
          </a:prstGeom>
        </p:spPr>
      </p:pic>
      <p:sp>
        <p:nvSpPr>
          <p:cNvPr id="8" name="TextBox 8"/>
          <p:cNvSpPr txBox="1"/>
          <p:nvPr/>
        </p:nvSpPr>
        <p:spPr>
          <a:xfrm>
            <a:off x="1732774" y="4266869"/>
            <a:ext cx="13448042" cy="1809013"/>
          </a:xfrm>
          <a:prstGeom prst="rect">
            <a:avLst/>
          </a:prstGeom>
        </p:spPr>
        <p:txBody>
          <a:bodyPr lIns="0" tIns="0" rIns="0" bIns="0" rtlCol="0" anchor="t">
            <a:spAutoFit/>
          </a:bodyPr>
          <a:lstStyle/>
          <a:p>
            <a:pPr algn="ctr">
              <a:lnSpc>
                <a:spcPts val="14740"/>
              </a:lnSpc>
            </a:pPr>
            <a:r>
              <a:rPr lang="en-US" sz="10529">
                <a:solidFill>
                  <a:srgbClr val="FFFFFF"/>
                </a:solidFill>
                <a:latin typeface="Neue Machin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9029493" y="1664950"/>
            <a:ext cx="12718369" cy="9388469"/>
          </a:xfrm>
          <a:prstGeom prst="rect">
            <a:avLst/>
          </a:prstGeom>
        </p:spPr>
      </p:pic>
      <p:pic>
        <p:nvPicPr>
          <p:cNvPr id="5" name="Picture 5"/>
          <p:cNvPicPr>
            <a:picLocks noChangeAspect="1"/>
          </p:cNvPicPr>
          <p:nvPr/>
        </p:nvPicPr>
        <p:blipFill>
          <a:blip r:embed="rId8"/>
          <a:srcRect/>
          <a:stretch>
            <a:fillRect/>
          </a:stretch>
        </p:blipFill>
        <p:spPr>
          <a:xfrm>
            <a:off x="533898" y="2346313"/>
            <a:ext cx="2292647" cy="2635226"/>
          </a:xfrm>
          <a:prstGeom prst="rect">
            <a:avLst/>
          </a:prstGeom>
        </p:spPr>
      </p:pic>
      <p:pic>
        <p:nvPicPr>
          <p:cNvPr id="6" name="Picture 6"/>
          <p:cNvPicPr>
            <a:picLocks noChangeAspect="1"/>
          </p:cNvPicPr>
          <p:nvPr/>
        </p:nvPicPr>
        <p:blipFill>
          <a:blip r:embed="rId9"/>
          <a:srcRect/>
          <a:stretch>
            <a:fillRect/>
          </a:stretch>
        </p:blipFill>
        <p:spPr>
          <a:xfrm rot="1953174">
            <a:off x="-59279" y="8766770"/>
            <a:ext cx="5153321" cy="3040459"/>
          </a:xfrm>
          <a:prstGeom prst="rect">
            <a:avLst/>
          </a:prstGeom>
        </p:spPr>
      </p:pic>
      <p:pic>
        <p:nvPicPr>
          <p:cNvPr id="7" name="Picture 7"/>
          <p:cNvPicPr>
            <a:picLocks noChangeAspect="1"/>
          </p:cNvPicPr>
          <p:nvPr/>
        </p:nvPicPr>
        <p:blipFill>
          <a:blip r:embed="rId10"/>
          <a:srcRect/>
          <a:stretch>
            <a:fillRect/>
          </a:stretch>
        </p:blipFill>
        <p:spPr>
          <a:xfrm>
            <a:off x="14018667" y="1664932"/>
            <a:ext cx="6888896" cy="7185289"/>
          </a:xfrm>
          <a:prstGeom prst="rect">
            <a:avLst/>
          </a:prstGeom>
        </p:spPr>
      </p:pic>
      <p:sp>
        <p:nvSpPr>
          <p:cNvPr id="8" name="TextBox 8"/>
          <p:cNvSpPr txBox="1"/>
          <p:nvPr/>
        </p:nvSpPr>
        <p:spPr>
          <a:xfrm>
            <a:off x="88620" y="-144080"/>
            <a:ext cx="10837236" cy="1809013"/>
          </a:xfrm>
          <a:prstGeom prst="rect">
            <a:avLst/>
          </a:prstGeom>
        </p:spPr>
        <p:txBody>
          <a:bodyPr lIns="0" tIns="0" rIns="0" bIns="0" rtlCol="0" anchor="t">
            <a:spAutoFit/>
          </a:bodyPr>
          <a:lstStyle/>
          <a:p>
            <a:pPr>
              <a:lnSpc>
                <a:spcPts val="14740"/>
              </a:lnSpc>
            </a:pPr>
            <a:r>
              <a:rPr lang="en-US" sz="10529">
                <a:solidFill>
                  <a:srgbClr val="FFFFFF"/>
                </a:solidFill>
                <a:latin typeface="Neue Machina UltraBold"/>
              </a:rPr>
              <a:t>Abstract</a:t>
            </a:r>
          </a:p>
        </p:txBody>
      </p:sp>
      <p:sp>
        <p:nvSpPr>
          <p:cNvPr id="9" name="TextBox 9"/>
          <p:cNvSpPr txBox="1"/>
          <p:nvPr/>
        </p:nvSpPr>
        <p:spPr>
          <a:xfrm>
            <a:off x="3601816" y="3085920"/>
            <a:ext cx="10416851" cy="3548755"/>
          </a:xfrm>
          <a:prstGeom prst="rect">
            <a:avLst/>
          </a:prstGeom>
        </p:spPr>
        <p:txBody>
          <a:bodyPr lIns="0" tIns="0" rIns="0" bIns="0" rtlCol="0" anchor="t">
            <a:spAutoFit/>
          </a:bodyPr>
          <a:lstStyle/>
          <a:p>
            <a:pPr algn="just">
              <a:lnSpc>
                <a:spcPts val="4033"/>
              </a:lnSpc>
            </a:pPr>
            <a:r>
              <a:rPr lang="en-US" sz="2881">
                <a:solidFill>
                  <a:srgbClr val="FFFFFF"/>
                </a:solidFill>
                <a:latin typeface="Montserrat"/>
              </a:rPr>
              <a:t>Our final pipeline is a three-step approach to solve the retrieval and question-answering task. We majorly used transformers to form the embeddings and extract the answers. The pipeline consists of the Retriever Module, Re-Ranker Module and the Reader Module. These along with some clever optimisations helped us achieve great scores.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8" name="TextBox 8"/>
          <p:cNvSpPr txBox="1"/>
          <p:nvPr/>
        </p:nvSpPr>
        <p:spPr>
          <a:xfrm>
            <a:off x="1738930" y="2134307"/>
            <a:ext cx="11130050" cy="1171231"/>
          </a:xfrm>
          <a:prstGeom prst="rect">
            <a:avLst/>
          </a:prstGeom>
        </p:spPr>
        <p:txBody>
          <a:bodyPr lIns="0" tIns="0" rIns="0" bIns="0" rtlCol="0" anchor="t">
            <a:spAutoFit/>
          </a:bodyPr>
          <a:lstStyle/>
          <a:p>
            <a:pPr>
              <a:lnSpc>
                <a:spcPts val="9468"/>
              </a:lnSpc>
            </a:pPr>
            <a:r>
              <a:rPr lang="en-US" sz="6763">
                <a:solidFill>
                  <a:srgbClr val="FFFFFF"/>
                </a:solidFill>
                <a:latin typeface="Neue Machina UltraBold"/>
              </a:rPr>
              <a:t>Literature Review</a:t>
            </a:r>
          </a:p>
        </p:txBody>
      </p:sp>
      <p:sp>
        <p:nvSpPr>
          <p:cNvPr id="9" name="TextBox 9"/>
          <p:cNvSpPr txBox="1"/>
          <p:nvPr/>
        </p:nvSpPr>
        <p:spPr>
          <a:xfrm>
            <a:off x="1360107" y="3588163"/>
            <a:ext cx="11887695" cy="4684574"/>
          </a:xfrm>
          <a:prstGeom prst="rect">
            <a:avLst/>
          </a:prstGeom>
        </p:spPr>
        <p:txBody>
          <a:bodyPr lIns="0" tIns="0" rIns="0" bIns="0" rtlCol="0" anchor="t">
            <a:spAutoFit/>
          </a:bodyPr>
          <a:lstStyle/>
          <a:p>
            <a:pPr marL="716772" lvl="1" indent="-358386">
              <a:lnSpc>
                <a:spcPts val="4647"/>
              </a:lnSpc>
              <a:buFont typeface="Arial"/>
              <a:buChar char="•"/>
            </a:pPr>
            <a:r>
              <a:rPr lang="en-US" sz="3319">
                <a:solidFill>
                  <a:srgbClr val="FFFFFF"/>
                </a:solidFill>
                <a:latin typeface="Montserrat"/>
              </a:rPr>
              <a:t>Unsupervised Document Embedding via Contrastive Augmentation by Luo et al. [1]</a:t>
            </a:r>
          </a:p>
          <a:p>
            <a:pPr marL="716772" lvl="1" indent="-358386">
              <a:lnSpc>
                <a:spcPts val="4647"/>
              </a:lnSpc>
              <a:buFont typeface="Arial"/>
              <a:buChar char="•"/>
            </a:pPr>
            <a:r>
              <a:rPr lang="en-US" sz="3319">
                <a:solidFill>
                  <a:srgbClr val="FFFFFF"/>
                </a:solidFill>
                <a:latin typeface="Montserrat"/>
              </a:rPr>
              <a:t>Adaptive Margin Diversity Regularizer for handling Data Imbalance in Zero-Shot SBIR by Dutta et al. [2]</a:t>
            </a:r>
          </a:p>
          <a:p>
            <a:pPr marL="716772" lvl="1" indent="-358386">
              <a:lnSpc>
                <a:spcPts val="4647"/>
              </a:lnSpc>
              <a:buFont typeface="Arial"/>
              <a:buChar char="•"/>
            </a:pPr>
            <a:r>
              <a:rPr lang="en-US" sz="3319">
                <a:solidFill>
                  <a:srgbClr val="FFFFFF"/>
                </a:solidFill>
                <a:latin typeface="Montserrat"/>
              </a:rPr>
              <a:t>Towards Universal Paraphrastic Sentence Embeddings by Wieting et al. [3]</a:t>
            </a:r>
          </a:p>
          <a:p>
            <a:pPr marL="716772" lvl="1" indent="-358386">
              <a:lnSpc>
                <a:spcPts val="4647"/>
              </a:lnSpc>
              <a:buFont typeface="Arial"/>
              <a:buChar char="•"/>
            </a:pPr>
            <a:r>
              <a:rPr lang="en-US" sz="3319">
                <a:solidFill>
                  <a:srgbClr val="FFFFFF"/>
                </a:solidFill>
                <a:latin typeface="Montserrat"/>
              </a:rPr>
              <a:t>SimCSE: Simple Contrastive Learning of Sentence Embeddings by Gao et al.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87719" y="-2942560"/>
            <a:ext cx="8996085" cy="89960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14326" y="6543974"/>
            <a:ext cx="5428652" cy="5428652"/>
          </a:xfrm>
          <a:prstGeom prst="rect">
            <a:avLst/>
          </a:prstGeom>
        </p:spPr>
      </p:pic>
      <p:grpSp>
        <p:nvGrpSpPr>
          <p:cNvPr id="4" name="Group 4"/>
          <p:cNvGrpSpPr/>
          <p:nvPr/>
        </p:nvGrpSpPr>
        <p:grpSpPr>
          <a:xfrm>
            <a:off x="1028700" y="3342394"/>
            <a:ext cx="4290504" cy="4970298"/>
            <a:chOff x="0" y="0"/>
            <a:chExt cx="1565187" cy="1813178"/>
          </a:xfrm>
        </p:grpSpPr>
        <p:sp>
          <p:nvSpPr>
            <p:cNvPr id="5" name="Freeform 5"/>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6225828" y="3342394"/>
            <a:ext cx="4290504" cy="4970298"/>
            <a:chOff x="0" y="0"/>
            <a:chExt cx="1565187" cy="1813178"/>
          </a:xfrm>
        </p:grpSpPr>
        <p:sp>
          <p:nvSpPr>
            <p:cNvPr id="8" name="Freeform 8"/>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5882" y="6874980"/>
            <a:ext cx="6095177" cy="6095177"/>
          </a:xfrm>
          <a:prstGeom prst="rect">
            <a:avLst/>
          </a:prstGeom>
        </p:spPr>
      </p:pic>
      <p:grpSp>
        <p:nvGrpSpPr>
          <p:cNvPr id="11" name="Group 11"/>
          <p:cNvGrpSpPr/>
          <p:nvPr/>
        </p:nvGrpSpPr>
        <p:grpSpPr>
          <a:xfrm>
            <a:off x="11487719" y="3342394"/>
            <a:ext cx="4290504" cy="4970298"/>
            <a:chOff x="0" y="0"/>
            <a:chExt cx="1565187" cy="1813178"/>
          </a:xfrm>
        </p:grpSpPr>
        <p:sp>
          <p:nvSpPr>
            <p:cNvPr id="12" name="Freeform 12"/>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pic>
        <p:nvPicPr>
          <p:cNvPr id="13" name="Picture 13"/>
          <p:cNvPicPr>
            <a:picLocks noChangeAspect="1"/>
          </p:cNvPicPr>
          <p:nvPr/>
        </p:nvPicPr>
        <p:blipFill>
          <a:blip r:embed="rId6"/>
          <a:srcRect r="5349"/>
          <a:stretch>
            <a:fillRect/>
          </a:stretch>
        </p:blipFill>
        <p:spPr>
          <a:xfrm rot="-320654">
            <a:off x="15023685" y="2224"/>
            <a:ext cx="4471230" cy="2308815"/>
          </a:xfrm>
          <a:prstGeom prst="rect">
            <a:avLst/>
          </a:prstGeom>
        </p:spPr>
      </p:pic>
      <p:pic>
        <p:nvPicPr>
          <p:cNvPr id="14" name="Picture 14"/>
          <p:cNvPicPr>
            <a:picLocks noChangeAspect="1"/>
          </p:cNvPicPr>
          <p:nvPr/>
        </p:nvPicPr>
        <p:blipFill>
          <a:blip r:embed="rId7"/>
          <a:srcRect/>
          <a:stretch>
            <a:fillRect/>
          </a:stretch>
        </p:blipFill>
        <p:spPr>
          <a:xfrm rot="4661459">
            <a:off x="-860948" y="8286627"/>
            <a:ext cx="2778658" cy="2285446"/>
          </a:xfrm>
          <a:prstGeom prst="rect">
            <a:avLst/>
          </a:prstGeom>
        </p:spPr>
      </p:pic>
      <p:pic>
        <p:nvPicPr>
          <p:cNvPr id="15" name="Picture 15"/>
          <p:cNvPicPr>
            <a:picLocks noChangeAspect="1"/>
          </p:cNvPicPr>
          <p:nvPr/>
        </p:nvPicPr>
        <p:blipFill>
          <a:blip r:embed="rId8"/>
          <a:srcRect/>
          <a:stretch>
            <a:fillRect/>
          </a:stretch>
        </p:blipFill>
        <p:spPr>
          <a:xfrm>
            <a:off x="15778223" y="6543974"/>
            <a:ext cx="7210834" cy="5994006"/>
          </a:xfrm>
          <a:prstGeom prst="rect">
            <a:avLst/>
          </a:prstGeom>
        </p:spPr>
      </p:pic>
      <p:sp>
        <p:nvSpPr>
          <p:cNvPr id="16" name="TextBox 16"/>
          <p:cNvSpPr txBox="1"/>
          <p:nvPr/>
        </p:nvSpPr>
        <p:spPr>
          <a:xfrm>
            <a:off x="230162" y="390988"/>
            <a:ext cx="19992359" cy="1369362"/>
          </a:xfrm>
          <a:prstGeom prst="rect">
            <a:avLst/>
          </a:prstGeom>
        </p:spPr>
        <p:txBody>
          <a:bodyPr lIns="0" tIns="0" rIns="0" bIns="0" rtlCol="0" anchor="t">
            <a:spAutoFit/>
          </a:bodyPr>
          <a:lstStyle/>
          <a:p>
            <a:pPr>
              <a:lnSpc>
                <a:spcPts val="11148"/>
              </a:lnSpc>
            </a:pPr>
            <a:r>
              <a:rPr lang="en-US" sz="7963">
                <a:solidFill>
                  <a:srgbClr val="FFFFFF"/>
                </a:solidFill>
                <a:latin typeface="Neue Machina UltraBold"/>
              </a:rPr>
              <a:t>Implementation Roadmap</a:t>
            </a:r>
          </a:p>
        </p:txBody>
      </p:sp>
      <p:sp>
        <p:nvSpPr>
          <p:cNvPr id="17" name="TextBox 17"/>
          <p:cNvSpPr txBox="1"/>
          <p:nvPr/>
        </p:nvSpPr>
        <p:spPr>
          <a:xfrm>
            <a:off x="1370371" y="3779178"/>
            <a:ext cx="2598564" cy="1048972"/>
          </a:xfrm>
          <a:prstGeom prst="rect">
            <a:avLst/>
          </a:prstGeom>
        </p:spPr>
        <p:txBody>
          <a:bodyPr lIns="0" tIns="0" rIns="0" bIns="0" rtlCol="0" anchor="t">
            <a:spAutoFit/>
          </a:bodyPr>
          <a:lstStyle/>
          <a:p>
            <a:pPr>
              <a:lnSpc>
                <a:spcPts val="4132"/>
              </a:lnSpc>
            </a:pPr>
            <a:r>
              <a:rPr lang="en-US" sz="2951">
                <a:solidFill>
                  <a:srgbClr val="FFFFFF"/>
                </a:solidFill>
                <a:latin typeface="Neue Machina UltraBold"/>
              </a:rPr>
              <a:t>Paragraph Retrieval</a:t>
            </a:r>
          </a:p>
        </p:txBody>
      </p:sp>
      <p:sp>
        <p:nvSpPr>
          <p:cNvPr id="18" name="TextBox 18"/>
          <p:cNvSpPr txBox="1"/>
          <p:nvPr/>
        </p:nvSpPr>
        <p:spPr>
          <a:xfrm>
            <a:off x="1370371" y="5135245"/>
            <a:ext cx="3884821" cy="2444750"/>
          </a:xfrm>
          <a:prstGeom prst="rect">
            <a:avLst/>
          </a:prstGeom>
        </p:spPr>
        <p:txBody>
          <a:bodyPr lIns="0" tIns="0" rIns="0" bIns="0" rtlCol="0" anchor="t">
            <a:spAutoFit/>
          </a:bodyPr>
          <a:lstStyle/>
          <a:p>
            <a:pPr marL="431797" lvl="1" indent="-215899">
              <a:lnSpc>
                <a:spcPts val="2799"/>
              </a:lnSpc>
              <a:buFont typeface="Arial"/>
              <a:buChar char="•"/>
            </a:pPr>
            <a:r>
              <a:rPr lang="en-US" sz="1999">
                <a:solidFill>
                  <a:srgbClr val="FFFFFF"/>
                </a:solidFill>
                <a:latin typeface="Montserrat"/>
              </a:rPr>
              <a:t>Context/Query encoder </a:t>
            </a:r>
          </a:p>
          <a:p>
            <a:pPr marL="431797" lvl="1" indent="-215899">
              <a:lnSpc>
                <a:spcPts val="2799"/>
              </a:lnSpc>
              <a:buFont typeface="Arial"/>
              <a:buChar char="•"/>
            </a:pPr>
            <a:r>
              <a:rPr lang="en-US" sz="1999">
                <a:solidFill>
                  <a:srgbClr val="FFFFFF"/>
                </a:solidFill>
                <a:latin typeface="Montserrat"/>
              </a:rPr>
              <a:t>Similarity Metric</a:t>
            </a:r>
          </a:p>
          <a:p>
            <a:pPr marL="431797" lvl="1" indent="-215899">
              <a:lnSpc>
                <a:spcPts val="2799"/>
              </a:lnSpc>
              <a:buFont typeface="Arial"/>
              <a:buChar char="•"/>
            </a:pPr>
            <a:r>
              <a:rPr lang="en-US" sz="1999">
                <a:solidFill>
                  <a:srgbClr val="FFFFFF"/>
                </a:solidFill>
                <a:latin typeface="Montserrat"/>
              </a:rPr>
              <a:t> Experiment with Retriever:</a:t>
            </a:r>
          </a:p>
          <a:p>
            <a:pPr>
              <a:lnSpc>
                <a:spcPts val="2799"/>
              </a:lnSpc>
            </a:pPr>
            <a:r>
              <a:rPr lang="en-US" sz="1999">
                <a:solidFill>
                  <a:srgbClr val="FFFFFF"/>
                </a:solidFill>
                <a:latin typeface="Montserrat"/>
              </a:rPr>
              <a:t> A)Classification with Adaptive Margin Regularisation</a:t>
            </a:r>
          </a:p>
          <a:p>
            <a:pPr>
              <a:lnSpc>
                <a:spcPts val="2799"/>
              </a:lnSpc>
            </a:pPr>
            <a:r>
              <a:rPr lang="en-US" sz="1999">
                <a:solidFill>
                  <a:srgbClr val="FFFFFF"/>
                </a:solidFill>
                <a:latin typeface="Montserrat"/>
              </a:rPr>
              <a:t>B) Contrastive Learning </a:t>
            </a:r>
          </a:p>
        </p:txBody>
      </p:sp>
      <p:sp>
        <p:nvSpPr>
          <p:cNvPr id="19" name="TextBox 19"/>
          <p:cNvSpPr txBox="1"/>
          <p:nvPr/>
        </p:nvSpPr>
        <p:spPr>
          <a:xfrm>
            <a:off x="6567500" y="3788703"/>
            <a:ext cx="2598564" cy="1057275"/>
          </a:xfrm>
          <a:prstGeom prst="rect">
            <a:avLst/>
          </a:prstGeom>
        </p:spPr>
        <p:txBody>
          <a:bodyPr lIns="0" tIns="0" rIns="0" bIns="0" rtlCol="0" anchor="t">
            <a:spAutoFit/>
          </a:bodyPr>
          <a:lstStyle/>
          <a:p>
            <a:pPr>
              <a:lnSpc>
                <a:spcPts val="4200"/>
              </a:lnSpc>
            </a:pPr>
            <a:r>
              <a:rPr lang="en-US" sz="3000">
                <a:solidFill>
                  <a:srgbClr val="FFFFFF"/>
                </a:solidFill>
                <a:latin typeface="Neue Machina UltraBold"/>
              </a:rPr>
              <a:t>Re-Ranking Module</a:t>
            </a:r>
          </a:p>
        </p:txBody>
      </p:sp>
      <p:sp>
        <p:nvSpPr>
          <p:cNvPr id="20" name="TextBox 20"/>
          <p:cNvSpPr txBox="1"/>
          <p:nvPr/>
        </p:nvSpPr>
        <p:spPr>
          <a:xfrm>
            <a:off x="6567500" y="5105400"/>
            <a:ext cx="2677210" cy="10445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Montserrat"/>
              </a:rPr>
              <a:t>New and different cross encoder models </a:t>
            </a:r>
          </a:p>
        </p:txBody>
      </p:sp>
      <p:sp>
        <p:nvSpPr>
          <p:cNvPr id="21" name="TextBox 21"/>
          <p:cNvSpPr txBox="1"/>
          <p:nvPr/>
        </p:nvSpPr>
        <p:spPr>
          <a:xfrm>
            <a:off x="11797843" y="5125720"/>
            <a:ext cx="3670257" cy="10445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Montserrat"/>
              </a:rPr>
              <a:t>Extraction of best answer text from retrieved passages</a:t>
            </a:r>
          </a:p>
        </p:txBody>
      </p:sp>
      <p:sp>
        <p:nvSpPr>
          <p:cNvPr id="22" name="TextBox 22"/>
          <p:cNvSpPr txBox="1"/>
          <p:nvPr/>
        </p:nvSpPr>
        <p:spPr>
          <a:xfrm>
            <a:off x="11951104" y="3788703"/>
            <a:ext cx="2598564" cy="1057275"/>
          </a:xfrm>
          <a:prstGeom prst="rect">
            <a:avLst/>
          </a:prstGeom>
        </p:spPr>
        <p:txBody>
          <a:bodyPr lIns="0" tIns="0" rIns="0" bIns="0" rtlCol="0" anchor="t">
            <a:spAutoFit/>
          </a:bodyPr>
          <a:lstStyle/>
          <a:p>
            <a:pPr>
              <a:lnSpc>
                <a:spcPts val="4200"/>
              </a:lnSpc>
            </a:pPr>
            <a:r>
              <a:rPr lang="en-US" sz="3000">
                <a:solidFill>
                  <a:srgbClr val="FFFFFF"/>
                </a:solidFill>
                <a:latin typeface="Neue Machina UltraBold"/>
              </a:rPr>
              <a:t>Reader Module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9029493" y="1664950"/>
            <a:ext cx="12718369" cy="9388469"/>
          </a:xfrm>
          <a:prstGeom prst="rect">
            <a:avLst/>
          </a:prstGeom>
        </p:spPr>
      </p:pic>
      <p:pic>
        <p:nvPicPr>
          <p:cNvPr id="5" name="Picture 5"/>
          <p:cNvPicPr>
            <a:picLocks noChangeAspect="1"/>
          </p:cNvPicPr>
          <p:nvPr/>
        </p:nvPicPr>
        <p:blipFill>
          <a:blip r:embed="rId8"/>
          <a:srcRect/>
          <a:stretch>
            <a:fillRect/>
          </a:stretch>
        </p:blipFill>
        <p:spPr>
          <a:xfrm>
            <a:off x="10694443" y="7532609"/>
            <a:ext cx="2292647" cy="2635226"/>
          </a:xfrm>
          <a:prstGeom prst="rect">
            <a:avLst/>
          </a:prstGeom>
        </p:spPr>
      </p:pic>
      <p:pic>
        <p:nvPicPr>
          <p:cNvPr id="6" name="Picture 6"/>
          <p:cNvPicPr>
            <a:picLocks noChangeAspect="1"/>
          </p:cNvPicPr>
          <p:nvPr/>
        </p:nvPicPr>
        <p:blipFill>
          <a:blip r:embed="rId9"/>
          <a:srcRect/>
          <a:stretch>
            <a:fillRect/>
          </a:stretch>
        </p:blipFill>
        <p:spPr>
          <a:xfrm rot="1953174">
            <a:off x="-59279" y="8766770"/>
            <a:ext cx="5153321" cy="3040459"/>
          </a:xfrm>
          <a:prstGeom prst="rect">
            <a:avLst/>
          </a:prstGeom>
        </p:spPr>
      </p:pic>
      <p:pic>
        <p:nvPicPr>
          <p:cNvPr id="7" name="Picture 7"/>
          <p:cNvPicPr>
            <a:picLocks noChangeAspect="1"/>
          </p:cNvPicPr>
          <p:nvPr/>
        </p:nvPicPr>
        <p:blipFill>
          <a:blip r:embed="rId10"/>
          <a:srcRect/>
          <a:stretch>
            <a:fillRect/>
          </a:stretch>
        </p:blipFill>
        <p:spPr>
          <a:xfrm>
            <a:off x="12726913" y="1664932"/>
            <a:ext cx="6888896" cy="7185289"/>
          </a:xfrm>
          <a:prstGeom prst="rect">
            <a:avLst/>
          </a:prstGeom>
        </p:spPr>
      </p:pic>
      <p:sp>
        <p:nvSpPr>
          <p:cNvPr id="8" name="TextBox 8"/>
          <p:cNvSpPr txBox="1"/>
          <p:nvPr/>
        </p:nvSpPr>
        <p:spPr>
          <a:xfrm>
            <a:off x="88620" y="182940"/>
            <a:ext cx="10837236" cy="1219836"/>
          </a:xfrm>
          <a:prstGeom prst="rect">
            <a:avLst/>
          </a:prstGeom>
        </p:spPr>
        <p:txBody>
          <a:bodyPr lIns="0" tIns="0" rIns="0" bIns="0" rtlCol="0" anchor="t">
            <a:spAutoFit/>
          </a:bodyPr>
          <a:lstStyle/>
          <a:p>
            <a:pPr>
              <a:lnSpc>
                <a:spcPts val="9939"/>
              </a:lnSpc>
            </a:pPr>
            <a:r>
              <a:rPr lang="en-US" sz="7099">
                <a:solidFill>
                  <a:srgbClr val="FFFFFF"/>
                </a:solidFill>
                <a:latin typeface="Neue Machina UltraBold"/>
              </a:rPr>
              <a:t>Paragraph Retrieval</a:t>
            </a:r>
          </a:p>
        </p:txBody>
      </p:sp>
      <p:sp>
        <p:nvSpPr>
          <p:cNvPr id="9" name="TextBox 9"/>
          <p:cNvSpPr txBox="1"/>
          <p:nvPr/>
        </p:nvSpPr>
        <p:spPr>
          <a:xfrm>
            <a:off x="831204" y="3024922"/>
            <a:ext cx="9352067" cy="5058752"/>
          </a:xfrm>
          <a:prstGeom prst="rect">
            <a:avLst/>
          </a:prstGeom>
        </p:spPr>
        <p:txBody>
          <a:bodyPr lIns="0" tIns="0" rIns="0" bIns="0" rtlCol="0" anchor="t">
            <a:spAutoFit/>
          </a:bodyPr>
          <a:lstStyle/>
          <a:p>
            <a:pPr marL="558436" lvl="1" indent="-279218" algn="just">
              <a:lnSpc>
                <a:spcPts val="3621"/>
              </a:lnSpc>
              <a:buFont typeface="Arial"/>
              <a:buChar char="•"/>
            </a:pPr>
            <a:r>
              <a:rPr lang="en-US" sz="2586">
                <a:solidFill>
                  <a:srgbClr val="FFFFFF"/>
                </a:solidFill>
                <a:latin typeface="Montserrat"/>
              </a:rPr>
              <a:t>We experimented with various models and methods for encoding, like </a:t>
            </a:r>
          </a:p>
          <a:p>
            <a:pPr marL="1116871" lvl="2" indent="-372290" algn="just">
              <a:lnSpc>
                <a:spcPts val="3621"/>
              </a:lnSpc>
              <a:buFont typeface="Arial"/>
              <a:buChar char="⚬"/>
            </a:pPr>
            <a:r>
              <a:rPr lang="en-US" sz="2586">
                <a:solidFill>
                  <a:srgbClr val="FFFFFF"/>
                </a:solidFill>
                <a:latin typeface="Montserrat"/>
              </a:rPr>
              <a:t>Word2Vec Averaging, </a:t>
            </a:r>
          </a:p>
          <a:p>
            <a:pPr marL="1116871" lvl="2" indent="-372290" algn="just">
              <a:lnSpc>
                <a:spcPts val="3621"/>
              </a:lnSpc>
              <a:buFont typeface="Arial"/>
              <a:buChar char="⚬"/>
            </a:pPr>
            <a:r>
              <a:rPr lang="en-US" sz="2586">
                <a:solidFill>
                  <a:srgbClr val="FFFFFF"/>
                </a:solidFill>
                <a:latin typeface="Montserrat"/>
              </a:rPr>
              <a:t>FastText, </a:t>
            </a:r>
          </a:p>
          <a:p>
            <a:pPr marL="1116871" lvl="2" indent="-372290" algn="just">
              <a:lnSpc>
                <a:spcPts val="3621"/>
              </a:lnSpc>
              <a:buFont typeface="Arial"/>
              <a:buChar char="⚬"/>
            </a:pPr>
            <a:r>
              <a:rPr lang="en-US" sz="2586">
                <a:solidFill>
                  <a:srgbClr val="FFFFFF"/>
                </a:solidFill>
                <a:latin typeface="Montserrat"/>
              </a:rPr>
              <a:t>Wiki2Vec</a:t>
            </a:r>
          </a:p>
          <a:p>
            <a:pPr marL="1116871" lvl="2" indent="-372290" algn="just">
              <a:lnSpc>
                <a:spcPts val="3621"/>
              </a:lnSpc>
              <a:buFont typeface="Arial"/>
              <a:buChar char="⚬"/>
            </a:pPr>
            <a:r>
              <a:rPr lang="en-US" sz="2586">
                <a:solidFill>
                  <a:srgbClr val="FFFFFF"/>
                </a:solidFill>
                <a:latin typeface="Montserrat"/>
              </a:rPr>
              <a:t>Doc2Vec </a:t>
            </a:r>
          </a:p>
          <a:p>
            <a:pPr marL="558436" lvl="1" indent="-279218" algn="just">
              <a:lnSpc>
                <a:spcPts val="3621"/>
              </a:lnSpc>
              <a:buFont typeface="Arial"/>
              <a:buChar char="•"/>
            </a:pPr>
            <a:r>
              <a:rPr lang="en-US" sz="2586">
                <a:solidFill>
                  <a:srgbClr val="FFFFFF"/>
                </a:solidFill>
                <a:latin typeface="Montserrat"/>
              </a:rPr>
              <a:t>Transformer-based models, including</a:t>
            </a:r>
          </a:p>
          <a:p>
            <a:pPr marL="1116871" lvl="2" indent="-372290" algn="just">
              <a:lnSpc>
                <a:spcPts val="3621"/>
              </a:lnSpc>
              <a:buFont typeface="Arial"/>
              <a:buChar char="⚬"/>
            </a:pPr>
            <a:r>
              <a:rPr lang="en-US" sz="2586">
                <a:solidFill>
                  <a:srgbClr val="FFFFFF"/>
                </a:solidFill>
                <a:latin typeface="Montserrat"/>
              </a:rPr>
              <a:t>Sentence BERT, </a:t>
            </a:r>
          </a:p>
          <a:p>
            <a:pPr marL="1116871" lvl="2" indent="-372290" algn="just">
              <a:lnSpc>
                <a:spcPts val="3621"/>
              </a:lnSpc>
              <a:buFont typeface="Arial"/>
              <a:buChar char="⚬"/>
            </a:pPr>
            <a:r>
              <a:rPr lang="en-US" sz="2586">
                <a:solidFill>
                  <a:srgbClr val="FFFFFF"/>
                </a:solidFill>
                <a:latin typeface="Montserrat"/>
              </a:rPr>
              <a:t>Google Universal Sentence Embeddings</a:t>
            </a:r>
          </a:p>
          <a:p>
            <a:pPr marL="1116871" lvl="2" indent="-372290" algn="just">
              <a:lnSpc>
                <a:spcPts val="3621"/>
              </a:lnSpc>
              <a:buFont typeface="Arial"/>
              <a:buChar char="⚬"/>
            </a:pPr>
            <a:r>
              <a:rPr lang="en-US" sz="2586">
                <a:solidFill>
                  <a:srgbClr val="FFFFFF"/>
                </a:solidFill>
                <a:latin typeface="Montserrat"/>
              </a:rPr>
              <a:t>a ROBERTA-based model</a:t>
            </a:r>
          </a:p>
          <a:p>
            <a:pPr marL="1116871" lvl="2" indent="-372290" algn="just">
              <a:lnSpc>
                <a:spcPts val="3621"/>
              </a:lnSpc>
              <a:buFont typeface="Arial"/>
              <a:buChar char="⚬"/>
            </a:pPr>
            <a:endParaRPr lang="en-US" sz="2586">
              <a:solidFill>
                <a:srgbClr val="FFFFFF"/>
              </a:solidFill>
              <a:latin typeface="Montserrat"/>
            </a:endParaRPr>
          </a:p>
        </p:txBody>
      </p:sp>
      <p:sp>
        <p:nvSpPr>
          <p:cNvPr id="10" name="TextBox 10"/>
          <p:cNvSpPr txBox="1"/>
          <p:nvPr/>
        </p:nvSpPr>
        <p:spPr>
          <a:xfrm>
            <a:off x="88620" y="2034322"/>
            <a:ext cx="10837236" cy="1038225"/>
          </a:xfrm>
          <a:prstGeom prst="rect">
            <a:avLst/>
          </a:prstGeom>
        </p:spPr>
        <p:txBody>
          <a:bodyPr lIns="0" tIns="0" rIns="0" bIns="0" rtlCol="0" anchor="t">
            <a:spAutoFit/>
          </a:bodyPr>
          <a:lstStyle/>
          <a:p>
            <a:pPr>
              <a:lnSpc>
                <a:spcPts val="8400"/>
              </a:lnSpc>
            </a:pPr>
            <a:r>
              <a:rPr lang="en-US" sz="6000">
                <a:solidFill>
                  <a:srgbClr val="FFFFFF"/>
                </a:solidFill>
                <a:latin typeface="Neue Machina UltraBold"/>
              </a:rPr>
              <a:t>Context/Query Encoder:</a:t>
            </a:r>
          </a:p>
        </p:txBody>
      </p:sp>
      <p:pic>
        <p:nvPicPr>
          <p:cNvPr id="11" name="Picture 11"/>
          <p:cNvPicPr>
            <a:picLocks noChangeAspect="1"/>
          </p:cNvPicPr>
          <p:nvPr/>
        </p:nvPicPr>
        <p:blipFill>
          <a:blip r:embed="rId11"/>
          <a:srcRect/>
          <a:stretch>
            <a:fillRect/>
          </a:stretch>
        </p:blipFill>
        <p:spPr>
          <a:xfrm>
            <a:off x="11832172" y="2615347"/>
            <a:ext cx="5427128" cy="58387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9029493" y="1664950"/>
            <a:ext cx="12718369" cy="9388469"/>
          </a:xfrm>
          <a:prstGeom prst="rect">
            <a:avLst/>
          </a:prstGeom>
        </p:spPr>
      </p:pic>
      <p:pic>
        <p:nvPicPr>
          <p:cNvPr id="5" name="Picture 5"/>
          <p:cNvPicPr>
            <a:picLocks noChangeAspect="1"/>
          </p:cNvPicPr>
          <p:nvPr/>
        </p:nvPicPr>
        <p:blipFill>
          <a:blip r:embed="rId8"/>
          <a:srcRect/>
          <a:stretch>
            <a:fillRect/>
          </a:stretch>
        </p:blipFill>
        <p:spPr>
          <a:xfrm>
            <a:off x="10694443" y="7532609"/>
            <a:ext cx="2292647" cy="2635226"/>
          </a:xfrm>
          <a:prstGeom prst="rect">
            <a:avLst/>
          </a:prstGeom>
        </p:spPr>
      </p:pic>
      <p:pic>
        <p:nvPicPr>
          <p:cNvPr id="6" name="Picture 6"/>
          <p:cNvPicPr>
            <a:picLocks noChangeAspect="1"/>
          </p:cNvPicPr>
          <p:nvPr/>
        </p:nvPicPr>
        <p:blipFill>
          <a:blip r:embed="rId9"/>
          <a:srcRect/>
          <a:stretch>
            <a:fillRect/>
          </a:stretch>
        </p:blipFill>
        <p:spPr>
          <a:xfrm rot="1953174">
            <a:off x="-59279" y="8766770"/>
            <a:ext cx="5153321" cy="3040459"/>
          </a:xfrm>
          <a:prstGeom prst="rect">
            <a:avLst/>
          </a:prstGeom>
        </p:spPr>
      </p:pic>
      <p:pic>
        <p:nvPicPr>
          <p:cNvPr id="7" name="Picture 7"/>
          <p:cNvPicPr>
            <a:picLocks noChangeAspect="1"/>
          </p:cNvPicPr>
          <p:nvPr/>
        </p:nvPicPr>
        <p:blipFill>
          <a:blip r:embed="rId10"/>
          <a:srcRect/>
          <a:stretch>
            <a:fillRect/>
          </a:stretch>
        </p:blipFill>
        <p:spPr>
          <a:xfrm>
            <a:off x="12726913" y="1664932"/>
            <a:ext cx="6888896" cy="7185289"/>
          </a:xfrm>
          <a:prstGeom prst="rect">
            <a:avLst/>
          </a:prstGeom>
        </p:spPr>
      </p:pic>
      <p:sp>
        <p:nvSpPr>
          <p:cNvPr id="8" name="TextBox 8"/>
          <p:cNvSpPr txBox="1"/>
          <p:nvPr/>
        </p:nvSpPr>
        <p:spPr>
          <a:xfrm>
            <a:off x="88620" y="182940"/>
            <a:ext cx="10837236" cy="1219836"/>
          </a:xfrm>
          <a:prstGeom prst="rect">
            <a:avLst/>
          </a:prstGeom>
        </p:spPr>
        <p:txBody>
          <a:bodyPr lIns="0" tIns="0" rIns="0" bIns="0" rtlCol="0" anchor="t">
            <a:spAutoFit/>
          </a:bodyPr>
          <a:lstStyle/>
          <a:p>
            <a:pPr>
              <a:lnSpc>
                <a:spcPts val="9939"/>
              </a:lnSpc>
            </a:pPr>
            <a:r>
              <a:rPr lang="en-US" sz="7099">
                <a:solidFill>
                  <a:srgbClr val="FFFFFF"/>
                </a:solidFill>
                <a:latin typeface="Neue Machina UltraBold"/>
              </a:rPr>
              <a:t>Paragraph Retrieval</a:t>
            </a:r>
          </a:p>
        </p:txBody>
      </p:sp>
      <p:sp>
        <p:nvSpPr>
          <p:cNvPr id="9" name="TextBox 9"/>
          <p:cNvSpPr txBox="1"/>
          <p:nvPr/>
        </p:nvSpPr>
        <p:spPr>
          <a:xfrm>
            <a:off x="831204" y="3389718"/>
            <a:ext cx="9636599" cy="3301946"/>
          </a:xfrm>
          <a:prstGeom prst="rect">
            <a:avLst/>
          </a:prstGeom>
        </p:spPr>
        <p:txBody>
          <a:bodyPr lIns="0" tIns="0" rIns="0" bIns="0" rtlCol="0" anchor="t">
            <a:spAutoFit/>
          </a:bodyPr>
          <a:lstStyle/>
          <a:p>
            <a:pPr marL="575426" lvl="1" indent="-287713" algn="just">
              <a:lnSpc>
                <a:spcPts val="3731"/>
              </a:lnSpc>
              <a:buFont typeface="Arial"/>
              <a:buChar char="•"/>
            </a:pPr>
            <a:r>
              <a:rPr lang="en-US" sz="2665">
                <a:solidFill>
                  <a:srgbClr val="FFFFFF"/>
                </a:solidFill>
                <a:latin typeface="Montserrat"/>
              </a:rPr>
              <a:t>We used cosine similarity as our similarity metric and found that it performed better than the slower euclidean distance. </a:t>
            </a:r>
          </a:p>
          <a:p>
            <a:pPr marL="575426" lvl="1" indent="-287713" algn="just">
              <a:lnSpc>
                <a:spcPts val="3731"/>
              </a:lnSpc>
              <a:buFont typeface="Arial"/>
              <a:buChar char="•"/>
            </a:pPr>
            <a:r>
              <a:rPr lang="en-US" sz="2665">
                <a:solidFill>
                  <a:srgbClr val="FFFFFF"/>
                </a:solidFill>
                <a:latin typeface="Montserrat"/>
              </a:rPr>
              <a:t>The query and context encoder representations were stored in a vector database</a:t>
            </a:r>
          </a:p>
          <a:p>
            <a:pPr marL="575426" lvl="1" indent="-287713" algn="just">
              <a:lnSpc>
                <a:spcPts val="3731"/>
              </a:lnSpc>
              <a:buFont typeface="Arial"/>
              <a:buChar char="•"/>
            </a:pPr>
            <a:r>
              <a:rPr lang="en-US" sz="2665">
                <a:solidFill>
                  <a:srgbClr val="FFFFFF"/>
                </a:solidFill>
                <a:latin typeface="Montserrat"/>
              </a:rPr>
              <a:t>We selected the top-K most similar contexts for each query and passed them to the re-ranking model.</a:t>
            </a:r>
          </a:p>
        </p:txBody>
      </p:sp>
      <p:sp>
        <p:nvSpPr>
          <p:cNvPr id="10" name="TextBox 10"/>
          <p:cNvSpPr txBox="1"/>
          <p:nvPr/>
        </p:nvSpPr>
        <p:spPr>
          <a:xfrm>
            <a:off x="88620" y="2034322"/>
            <a:ext cx="10837236" cy="1038225"/>
          </a:xfrm>
          <a:prstGeom prst="rect">
            <a:avLst/>
          </a:prstGeom>
        </p:spPr>
        <p:txBody>
          <a:bodyPr lIns="0" tIns="0" rIns="0" bIns="0" rtlCol="0" anchor="t">
            <a:spAutoFit/>
          </a:bodyPr>
          <a:lstStyle/>
          <a:p>
            <a:pPr>
              <a:lnSpc>
                <a:spcPts val="8400"/>
              </a:lnSpc>
            </a:pPr>
            <a:r>
              <a:rPr lang="en-US" sz="6000">
                <a:solidFill>
                  <a:srgbClr val="FFFFFF"/>
                </a:solidFill>
                <a:latin typeface="Neue Machina UltraBold"/>
              </a:rPr>
              <a:t>Similarity Metric</a:t>
            </a:r>
          </a:p>
        </p:txBody>
      </p:sp>
      <p:pic>
        <p:nvPicPr>
          <p:cNvPr id="11" name="Picture 11"/>
          <p:cNvPicPr>
            <a:picLocks noChangeAspect="1"/>
          </p:cNvPicPr>
          <p:nvPr/>
        </p:nvPicPr>
        <p:blipFill>
          <a:blip r:embed="rId11"/>
          <a:srcRect/>
          <a:stretch>
            <a:fillRect/>
          </a:stretch>
        </p:blipFill>
        <p:spPr>
          <a:xfrm>
            <a:off x="11149716" y="2180191"/>
            <a:ext cx="7018757" cy="61547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1137" y="594816"/>
            <a:ext cx="7465233" cy="74652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71164" y="3973154"/>
            <a:ext cx="9218676" cy="9218676"/>
          </a:xfrm>
          <a:prstGeom prst="rect">
            <a:avLst/>
          </a:prstGeom>
        </p:spPr>
      </p:pic>
      <p:grpSp>
        <p:nvGrpSpPr>
          <p:cNvPr id="4" name="Group 4"/>
          <p:cNvGrpSpPr>
            <a:grpSpLocks noChangeAspect="1"/>
          </p:cNvGrpSpPr>
          <p:nvPr/>
        </p:nvGrpSpPr>
        <p:grpSpPr>
          <a:xfrm>
            <a:off x="2886637" y="2807132"/>
            <a:ext cx="12902336" cy="12902336"/>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6810" y="7249562"/>
            <a:ext cx="3216307" cy="1145809"/>
          </a:xfrm>
          <a:prstGeom prst="rect">
            <a:avLst/>
          </a:prstGeom>
        </p:spPr>
      </p:pic>
      <p:sp>
        <p:nvSpPr>
          <p:cNvPr id="7" name="TextBox 7"/>
          <p:cNvSpPr txBox="1"/>
          <p:nvPr/>
        </p:nvSpPr>
        <p:spPr>
          <a:xfrm>
            <a:off x="3077851" y="1116011"/>
            <a:ext cx="12132298" cy="873125"/>
          </a:xfrm>
          <a:prstGeom prst="rect">
            <a:avLst/>
          </a:prstGeom>
        </p:spPr>
        <p:txBody>
          <a:bodyPr lIns="0" tIns="0" rIns="0" bIns="0" rtlCol="0" anchor="t">
            <a:spAutoFit/>
          </a:bodyPr>
          <a:lstStyle/>
          <a:p>
            <a:pPr algn="ctr">
              <a:lnSpc>
                <a:spcPts val="7000"/>
              </a:lnSpc>
            </a:pPr>
            <a:r>
              <a:rPr lang="en-US" sz="5000">
                <a:solidFill>
                  <a:srgbClr val="FFFFFF"/>
                </a:solidFill>
                <a:latin typeface="Neue Machina UltraBold"/>
              </a:rPr>
              <a:t>Research on Query encoder models</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06846" y="2380108"/>
            <a:ext cx="3216307" cy="114580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01995" y="7249562"/>
            <a:ext cx="3216307" cy="1145809"/>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5193" y="-4864633"/>
            <a:ext cx="9729266" cy="9729266"/>
          </a:xfrm>
          <a:prstGeom prst="rect">
            <a:avLst/>
          </a:prstGeom>
        </p:spPr>
      </p:pic>
      <p:pic>
        <p:nvPicPr>
          <p:cNvPr id="11" name="Picture 11"/>
          <p:cNvPicPr>
            <a:picLocks noChangeAspect="1"/>
          </p:cNvPicPr>
          <p:nvPr/>
        </p:nvPicPr>
        <p:blipFill>
          <a:blip r:embed="rId8"/>
          <a:srcRect/>
          <a:stretch>
            <a:fillRect/>
          </a:stretch>
        </p:blipFill>
        <p:spPr>
          <a:xfrm rot="10344677">
            <a:off x="-877637" y="-716602"/>
            <a:ext cx="4140717" cy="2443023"/>
          </a:xfrm>
          <a:prstGeom prst="rect">
            <a:avLst/>
          </a:prstGeom>
        </p:spPr>
      </p:pic>
      <p:pic>
        <p:nvPicPr>
          <p:cNvPr id="12" name="Picture 12"/>
          <p:cNvPicPr>
            <a:picLocks noChangeAspect="1"/>
          </p:cNvPicPr>
          <p:nvPr/>
        </p:nvPicPr>
        <p:blipFill>
          <a:blip r:embed="rId9"/>
          <a:srcRect/>
          <a:stretch>
            <a:fillRect/>
          </a:stretch>
        </p:blipFill>
        <p:spPr>
          <a:xfrm>
            <a:off x="15788974" y="1621283"/>
            <a:ext cx="5382042" cy="5628279"/>
          </a:xfrm>
          <a:prstGeom prst="rect">
            <a:avLst/>
          </a:prstGeom>
        </p:spPr>
      </p:pic>
      <p:pic>
        <p:nvPicPr>
          <p:cNvPr id="13" name="Picture 13"/>
          <p:cNvPicPr>
            <a:picLocks noChangeAspect="1"/>
          </p:cNvPicPr>
          <p:nvPr/>
        </p:nvPicPr>
        <p:blipFill>
          <a:blip r:embed="rId10"/>
          <a:srcRect l="24932" t="1128"/>
          <a:stretch>
            <a:fillRect/>
          </a:stretch>
        </p:blipFill>
        <p:spPr>
          <a:xfrm>
            <a:off x="5966427" y="5121948"/>
            <a:ext cx="6502259" cy="2883641"/>
          </a:xfrm>
          <a:prstGeom prst="rect">
            <a:avLst/>
          </a:prstGeom>
        </p:spPr>
      </p:pic>
      <p:sp>
        <p:nvSpPr>
          <p:cNvPr id="14" name="TextBox 14"/>
          <p:cNvSpPr txBox="1"/>
          <p:nvPr/>
        </p:nvSpPr>
        <p:spPr>
          <a:xfrm>
            <a:off x="1798107" y="7591719"/>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Bold"/>
              </a:rPr>
              <a:t>Word2Vec</a:t>
            </a:r>
          </a:p>
        </p:txBody>
      </p:sp>
      <p:sp>
        <p:nvSpPr>
          <p:cNvPr id="15" name="TextBox 15"/>
          <p:cNvSpPr txBox="1"/>
          <p:nvPr/>
        </p:nvSpPr>
        <p:spPr>
          <a:xfrm>
            <a:off x="7888143" y="2607205"/>
            <a:ext cx="2853714" cy="709780"/>
          </a:xfrm>
          <a:prstGeom prst="rect">
            <a:avLst/>
          </a:prstGeom>
        </p:spPr>
        <p:txBody>
          <a:bodyPr lIns="0" tIns="0" rIns="0" bIns="0" rtlCol="0" anchor="t">
            <a:spAutoFit/>
          </a:bodyPr>
          <a:lstStyle/>
          <a:p>
            <a:pPr algn="ctr">
              <a:lnSpc>
                <a:spcPts val="2878"/>
              </a:lnSpc>
              <a:spcBef>
                <a:spcPct val="0"/>
              </a:spcBef>
            </a:pPr>
            <a:r>
              <a:rPr lang="en-US" sz="2055">
                <a:solidFill>
                  <a:srgbClr val="01204C"/>
                </a:solidFill>
                <a:latin typeface="Montserrat Bold"/>
              </a:rPr>
              <a:t>Google Universal Sentence Encoder</a:t>
            </a:r>
          </a:p>
        </p:txBody>
      </p:sp>
      <p:sp>
        <p:nvSpPr>
          <p:cNvPr id="16" name="TextBox 16"/>
          <p:cNvSpPr txBox="1"/>
          <p:nvPr/>
        </p:nvSpPr>
        <p:spPr>
          <a:xfrm>
            <a:off x="13783292" y="7591719"/>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Bold"/>
              </a:rPr>
              <a:t>Doc2Vec</a:t>
            </a:r>
          </a:p>
        </p:txBody>
      </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25636" y="3718824"/>
            <a:ext cx="3216307" cy="1145809"/>
          </a:xfrm>
          <a:prstGeom prst="rect">
            <a:avLst/>
          </a:prstGeom>
        </p:spPr>
      </p:pic>
      <p:sp>
        <p:nvSpPr>
          <p:cNvPr id="18" name="TextBox 18"/>
          <p:cNvSpPr txBox="1"/>
          <p:nvPr/>
        </p:nvSpPr>
        <p:spPr>
          <a:xfrm>
            <a:off x="3906932" y="4096685"/>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Bold"/>
              </a:rPr>
              <a:t>FastText</a:t>
            </a:r>
          </a:p>
        </p:txBody>
      </p:sp>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993842" y="3862518"/>
            <a:ext cx="3216307" cy="1145809"/>
          </a:xfrm>
          <a:prstGeom prst="rect">
            <a:avLst/>
          </a:prstGeom>
        </p:spPr>
      </p:pic>
      <p:sp>
        <p:nvSpPr>
          <p:cNvPr id="20" name="TextBox 20"/>
          <p:cNvSpPr txBox="1"/>
          <p:nvPr/>
        </p:nvSpPr>
        <p:spPr>
          <a:xfrm>
            <a:off x="12175139" y="4204675"/>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Bold"/>
              </a:rPr>
              <a:t>Sentence Bert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3134">
            <a:off x="-234626" y="7511228"/>
            <a:ext cx="8732717" cy="64463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86091" y="-3553501"/>
            <a:ext cx="7966832" cy="79668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2719" r="38317"/>
          <a:stretch>
            <a:fillRect/>
          </a:stretch>
        </p:blipFill>
        <p:spPr>
          <a:xfrm>
            <a:off x="13500499" y="-175159"/>
            <a:ext cx="7517602" cy="10637319"/>
          </a:xfrm>
          <a:prstGeom prst="rect">
            <a:avLst/>
          </a:prstGeom>
        </p:spPr>
      </p:pic>
      <p:pic>
        <p:nvPicPr>
          <p:cNvPr id="5" name="Picture 5"/>
          <p:cNvPicPr>
            <a:picLocks noChangeAspect="1"/>
          </p:cNvPicPr>
          <p:nvPr/>
        </p:nvPicPr>
        <p:blipFill>
          <a:blip r:embed="rId8"/>
          <a:srcRect/>
          <a:stretch>
            <a:fillRect/>
          </a:stretch>
        </p:blipFill>
        <p:spPr>
          <a:xfrm>
            <a:off x="14564015" y="0"/>
            <a:ext cx="3874294" cy="2862135"/>
          </a:xfrm>
          <a:prstGeom prst="rect">
            <a:avLst/>
          </a:prstGeom>
        </p:spPr>
      </p:pic>
      <p:pic>
        <p:nvPicPr>
          <p:cNvPr id="6" name="Picture 6"/>
          <p:cNvPicPr>
            <a:picLocks noChangeAspect="1"/>
          </p:cNvPicPr>
          <p:nvPr/>
        </p:nvPicPr>
        <p:blipFill>
          <a:blip r:embed="rId9"/>
          <a:srcRect/>
          <a:stretch>
            <a:fillRect/>
          </a:stretch>
        </p:blipFill>
        <p:spPr>
          <a:xfrm>
            <a:off x="-5360065" y="5519900"/>
            <a:ext cx="8959061" cy="6831284"/>
          </a:xfrm>
          <a:prstGeom prst="rect">
            <a:avLst/>
          </a:prstGeom>
        </p:spPr>
      </p:pic>
      <p:sp>
        <p:nvSpPr>
          <p:cNvPr id="7" name="TextBox 7"/>
          <p:cNvSpPr txBox="1"/>
          <p:nvPr/>
        </p:nvSpPr>
        <p:spPr>
          <a:xfrm>
            <a:off x="-145521" y="306090"/>
            <a:ext cx="9289521" cy="2105025"/>
          </a:xfrm>
          <a:prstGeom prst="rect">
            <a:avLst/>
          </a:prstGeom>
        </p:spPr>
        <p:txBody>
          <a:bodyPr lIns="0" tIns="0" rIns="0" bIns="0" rtlCol="0" anchor="t">
            <a:spAutoFit/>
          </a:bodyPr>
          <a:lstStyle/>
          <a:p>
            <a:pPr algn="ctr">
              <a:lnSpc>
                <a:spcPts val="8400"/>
              </a:lnSpc>
            </a:pPr>
            <a:r>
              <a:rPr lang="en-US" sz="6000">
                <a:solidFill>
                  <a:srgbClr val="FFFFFF"/>
                </a:solidFill>
                <a:latin typeface="Neue Machina UltraBold"/>
              </a:rPr>
              <a:t>Experiments With Retriever</a:t>
            </a:r>
          </a:p>
        </p:txBody>
      </p:sp>
      <p:sp>
        <p:nvSpPr>
          <p:cNvPr id="8" name="TextBox 8"/>
          <p:cNvSpPr txBox="1"/>
          <p:nvPr/>
        </p:nvSpPr>
        <p:spPr>
          <a:xfrm>
            <a:off x="3598996" y="3203472"/>
            <a:ext cx="14020880" cy="7279684"/>
          </a:xfrm>
          <a:prstGeom prst="rect">
            <a:avLst/>
          </a:prstGeom>
        </p:spPr>
        <p:txBody>
          <a:bodyPr lIns="0" tIns="0" rIns="0" bIns="0" rtlCol="0" anchor="t">
            <a:spAutoFit/>
          </a:bodyPr>
          <a:lstStyle/>
          <a:p>
            <a:pPr algn="just">
              <a:lnSpc>
                <a:spcPts val="4057"/>
              </a:lnSpc>
            </a:pPr>
            <a:r>
              <a:rPr lang="en-US" sz="2898">
                <a:solidFill>
                  <a:srgbClr val="FFFFFF"/>
                </a:solidFill>
                <a:latin typeface="Montserrat"/>
              </a:rPr>
              <a:t>We also conducted several experiments to improve the embeddings generated by the encoder. The two main approaches were:</a:t>
            </a:r>
          </a:p>
          <a:p>
            <a:pPr marL="668919" lvl="1" indent="-334459" algn="just">
              <a:lnSpc>
                <a:spcPts val="4337"/>
              </a:lnSpc>
              <a:buFont typeface="Arial"/>
              <a:buChar char="•"/>
            </a:pPr>
            <a:r>
              <a:rPr lang="en-US" sz="3098">
                <a:solidFill>
                  <a:srgbClr val="80DCF4"/>
                </a:solidFill>
                <a:latin typeface="Montserrat Bold"/>
              </a:rPr>
              <a:t>Contrastive Learning: </a:t>
            </a:r>
          </a:p>
          <a:p>
            <a:pPr marL="1251479" lvl="2" indent="-417160" algn="just">
              <a:lnSpc>
                <a:spcPts val="4057"/>
              </a:lnSpc>
              <a:buFont typeface="Arial"/>
              <a:buChar char="⚬"/>
            </a:pPr>
            <a:r>
              <a:rPr lang="en-US" sz="2898">
                <a:solidFill>
                  <a:srgbClr val="FFFFFF"/>
                </a:solidFill>
                <a:latin typeface="Montserrat"/>
              </a:rPr>
              <a:t>Cluster embeddings by fixing context embeddings as anchor points</a:t>
            </a:r>
          </a:p>
          <a:p>
            <a:pPr marL="1251479" lvl="2" indent="-417160" algn="just">
              <a:lnSpc>
                <a:spcPts val="4057"/>
              </a:lnSpc>
              <a:buFont typeface="Arial"/>
              <a:buChar char="⚬"/>
            </a:pPr>
            <a:r>
              <a:rPr lang="en-US" sz="2898">
                <a:solidFill>
                  <a:srgbClr val="FFFFFF"/>
                </a:solidFill>
                <a:latin typeface="Montserrat"/>
              </a:rPr>
              <a:t> Contrastive Loss brings relevant question embeddings closer in the latent space.</a:t>
            </a:r>
          </a:p>
          <a:p>
            <a:pPr marL="668919" lvl="1" indent="-334459" algn="just">
              <a:lnSpc>
                <a:spcPts val="4337"/>
              </a:lnSpc>
              <a:buFont typeface="Arial"/>
              <a:buChar char="•"/>
            </a:pPr>
            <a:r>
              <a:rPr lang="en-US" sz="3098">
                <a:solidFill>
                  <a:srgbClr val="80DCF4"/>
                </a:solidFill>
                <a:latin typeface="Montserrat Bold"/>
              </a:rPr>
              <a:t>Classification with Adaptive Margin Regularization: </a:t>
            </a:r>
          </a:p>
          <a:p>
            <a:pPr marL="1251479" lvl="2" indent="-417160" algn="just">
              <a:lnSpc>
                <a:spcPts val="4057"/>
              </a:lnSpc>
              <a:buFont typeface="Arial"/>
              <a:buChar char="⚬"/>
            </a:pPr>
            <a:r>
              <a:rPr lang="en-US" sz="2898">
                <a:solidFill>
                  <a:srgbClr val="FFFFFF"/>
                </a:solidFill>
                <a:latin typeface="Montserrat"/>
              </a:rPr>
              <a:t>Bring the context embeddings and query embeddings in the same latent space</a:t>
            </a:r>
          </a:p>
          <a:p>
            <a:pPr marL="1251479" lvl="2" indent="-417160" algn="just">
              <a:lnSpc>
                <a:spcPts val="4057"/>
              </a:lnSpc>
              <a:buFont typeface="Arial"/>
              <a:buChar char="⚬"/>
            </a:pPr>
            <a:r>
              <a:rPr lang="en-US" sz="2898">
                <a:solidFill>
                  <a:srgbClr val="FFFFFF"/>
                </a:solidFill>
                <a:latin typeface="Montserrat"/>
              </a:rPr>
              <a:t>Added a loss which increases the margin between two context points.</a:t>
            </a:r>
          </a:p>
          <a:p>
            <a:pPr algn="just">
              <a:lnSpc>
                <a:spcPts val="4057"/>
              </a:lnSpc>
            </a:pPr>
            <a:r>
              <a:rPr lang="en-US" sz="2898">
                <a:solidFill>
                  <a:srgbClr val="FFFFFF"/>
                </a:solidFill>
                <a:latin typeface="Montserrat"/>
              </a:rPr>
              <a:t>Both approaches have potential for improving retriever accuracy and would benefit from more data and time.</a:t>
            </a:r>
          </a:p>
          <a:p>
            <a:pPr algn="just">
              <a:lnSpc>
                <a:spcPts val="4057"/>
              </a:lnSpc>
            </a:pPr>
            <a:endParaRPr lang="en-US" sz="2898">
              <a:solidFill>
                <a:srgbClr val="FFFFFF"/>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0736" y="452644"/>
            <a:ext cx="11704591" cy="3201256"/>
          </a:xfrm>
          <a:prstGeom prst="rect">
            <a:avLst/>
          </a:prstGeom>
        </p:spPr>
      </p:pic>
      <p:sp>
        <p:nvSpPr>
          <p:cNvPr id="3" name="TextBox 3"/>
          <p:cNvSpPr txBox="1"/>
          <p:nvPr/>
        </p:nvSpPr>
        <p:spPr>
          <a:xfrm>
            <a:off x="13049436" y="1514594"/>
            <a:ext cx="3653295" cy="1020205"/>
          </a:xfrm>
          <a:prstGeom prst="rect">
            <a:avLst/>
          </a:prstGeom>
        </p:spPr>
        <p:txBody>
          <a:bodyPr lIns="0" tIns="0" rIns="0" bIns="0" rtlCol="0" anchor="t">
            <a:spAutoFit/>
          </a:bodyPr>
          <a:lstStyle/>
          <a:p>
            <a:pPr algn="ctr">
              <a:lnSpc>
                <a:spcPts val="4165"/>
              </a:lnSpc>
              <a:spcBef>
                <a:spcPct val="0"/>
              </a:spcBef>
            </a:pPr>
            <a:r>
              <a:rPr lang="en-US" sz="2975">
                <a:solidFill>
                  <a:srgbClr val="FFFFFF"/>
                </a:solidFill>
                <a:latin typeface="Montserrat Bold"/>
              </a:rPr>
              <a:t>Visualisation of the</a:t>
            </a:r>
          </a:p>
          <a:p>
            <a:pPr algn="ctr">
              <a:lnSpc>
                <a:spcPts val="4165"/>
              </a:lnSpc>
              <a:spcBef>
                <a:spcPct val="0"/>
              </a:spcBef>
            </a:pPr>
            <a:r>
              <a:rPr lang="en-US" sz="2975">
                <a:solidFill>
                  <a:srgbClr val="FFFFFF"/>
                </a:solidFill>
                <a:latin typeface="Montserrat Bold"/>
              </a:rPr>
              <a:t>Contrastive  Loss</a:t>
            </a:r>
          </a:p>
        </p:txBody>
      </p:sp>
      <p:pic>
        <p:nvPicPr>
          <p:cNvPr id="4" name="Picture 4"/>
          <p:cNvPicPr>
            <a:picLocks noChangeAspect="1"/>
          </p:cNvPicPr>
          <p:nvPr/>
        </p:nvPicPr>
        <p:blipFill>
          <a:blip r:embed="rId3"/>
          <a:srcRect/>
          <a:stretch>
            <a:fillRect/>
          </a:stretch>
        </p:blipFill>
        <p:spPr>
          <a:xfrm>
            <a:off x="7792524" y="3864555"/>
            <a:ext cx="10495476" cy="6152828"/>
          </a:xfrm>
          <a:prstGeom prst="rect">
            <a:avLst/>
          </a:prstGeom>
        </p:spPr>
      </p:pic>
      <p:sp>
        <p:nvSpPr>
          <p:cNvPr id="5" name="TextBox 5"/>
          <p:cNvSpPr txBox="1"/>
          <p:nvPr/>
        </p:nvSpPr>
        <p:spPr>
          <a:xfrm>
            <a:off x="1956341" y="6143151"/>
            <a:ext cx="4553706" cy="2077720"/>
          </a:xfrm>
          <a:prstGeom prst="rect">
            <a:avLst/>
          </a:prstGeom>
        </p:spPr>
        <p:txBody>
          <a:bodyPr lIns="0" tIns="0" rIns="0" bIns="0" rtlCol="0" anchor="t">
            <a:spAutoFit/>
          </a:bodyPr>
          <a:lstStyle/>
          <a:p>
            <a:pPr algn="ctr">
              <a:lnSpc>
                <a:spcPts val="4129"/>
              </a:lnSpc>
              <a:spcBef>
                <a:spcPct val="0"/>
              </a:spcBef>
            </a:pPr>
            <a:r>
              <a:rPr lang="en-US" sz="2949">
                <a:solidFill>
                  <a:srgbClr val="FFFFFF"/>
                </a:solidFill>
                <a:latin typeface="Montserrat Bold"/>
              </a:rPr>
              <a:t>Diagram of how the AMDReg Works.</a:t>
            </a:r>
          </a:p>
          <a:p>
            <a:pPr algn="ctr">
              <a:lnSpc>
                <a:spcPts val="4129"/>
              </a:lnSpc>
              <a:spcBef>
                <a:spcPct val="0"/>
              </a:spcBef>
            </a:pPr>
            <a:r>
              <a:rPr lang="en-US" sz="2949">
                <a:solidFill>
                  <a:srgbClr val="FFFFFF"/>
                </a:solidFill>
                <a:latin typeface="Montserrat Bold"/>
              </a:rPr>
              <a:t>(Diagram taken from the cited paper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929</Words>
  <Application>Microsoft Office PowerPoint</Application>
  <PresentationFormat>Custom</PresentationFormat>
  <Paragraphs>111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Montserrat Bold</vt:lpstr>
      <vt:lpstr>Montserrat</vt:lpstr>
      <vt:lpstr>Neue Machina UltraBold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TEAM-29</dc:title>
  <cp:lastModifiedBy>Keshav Reddy</cp:lastModifiedBy>
  <cp:revision>3</cp:revision>
  <dcterms:created xsi:type="dcterms:W3CDTF">2006-08-16T00:00:00Z</dcterms:created>
  <dcterms:modified xsi:type="dcterms:W3CDTF">2023-02-09T16:14:27Z</dcterms:modified>
  <dc:identifier>DAFZ9_31xpU</dc:identifier>
</cp:coreProperties>
</file>